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9" r:id="rId3"/>
    <p:sldId id="257" r:id="rId4"/>
    <p:sldId id="264" r:id="rId5"/>
    <p:sldId id="260" r:id="rId6"/>
    <p:sldId id="263" r:id="rId7"/>
    <p:sldId id="262" r:id="rId8"/>
    <p:sldId id="266" r:id="rId9"/>
    <p:sldId id="265" r:id="rId10"/>
    <p:sldId id="267" r:id="rId11"/>
    <p:sldId id="268" r:id="rId12"/>
    <p:sldId id="270" r:id="rId13"/>
    <p:sldId id="272" r:id="rId14"/>
    <p:sldId id="271" r:id="rId15"/>
    <p:sldId id="273" r:id="rId16"/>
    <p:sldId id="274" r:id="rId17"/>
    <p:sldId id="275" r:id="rId18"/>
    <p:sldId id="276" r:id="rId19"/>
    <p:sldId id="277" r:id="rId20"/>
    <p:sldId id="269" r:id="rId21"/>
    <p:sldId id="258" r:id="rId22"/>
    <p:sldId id="261" r:id="rId23"/>
    <p:sldId id="278" r:id="rId24"/>
    <p:sldId id="292" r:id="rId25"/>
    <p:sldId id="279" r:id="rId26"/>
    <p:sldId id="280" r:id="rId27"/>
    <p:sldId id="281" r:id="rId28"/>
    <p:sldId id="282" r:id="rId29"/>
    <p:sldId id="288" r:id="rId30"/>
    <p:sldId id="284" r:id="rId31"/>
    <p:sldId id="285" r:id="rId32"/>
    <p:sldId id="286" r:id="rId33"/>
    <p:sldId id="293" r:id="rId34"/>
    <p:sldId id="287" r:id="rId35"/>
    <p:sldId id="289" r:id="rId36"/>
    <p:sldId id="291" r:id="rId37"/>
    <p:sldId id="290" r:id="rId38"/>
    <p:sldId id="295" r:id="rId39"/>
    <p:sldId id="297" r:id="rId40"/>
    <p:sldId id="296" r:id="rId41"/>
    <p:sldId id="298" r:id="rId42"/>
    <p:sldId id="299" r:id="rId43"/>
    <p:sldId id="300"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0" d="100"/>
          <a:sy n="80" d="100"/>
        </p:scale>
        <p:origin x="-1435"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07429D7F-4CDA-487C-8654-E2D5533EC445}" type="datetimeFigureOut">
              <a:rPr lang="en-US" smtClean="0"/>
              <a:t>8/8/2025</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90CB6949-7E93-4D66-91ED-AA2BA5AFFB5A}"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7429D7F-4CDA-487C-8654-E2D5533EC445}" type="datetimeFigureOut">
              <a:rPr lang="en-US" smtClean="0"/>
              <a:t>8/8/2025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CB6949-7E93-4D66-91ED-AA2BA5AFFB5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7429D7F-4CDA-487C-8654-E2D5533EC445}" type="datetimeFigureOut">
              <a:rPr lang="en-US" smtClean="0"/>
              <a:t>8/8/2025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CB6949-7E93-4D66-91ED-AA2BA5AFFB5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7429D7F-4CDA-487C-8654-E2D5533EC445}" type="datetimeFigureOut">
              <a:rPr lang="en-US" smtClean="0"/>
              <a:t>8/8/2025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CB6949-7E93-4D66-91ED-AA2BA5AFFB5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7429D7F-4CDA-487C-8654-E2D5533EC445}" type="datetimeFigureOut">
              <a:rPr lang="en-US" smtClean="0"/>
              <a:t>8/8/2025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CB6949-7E93-4D66-91ED-AA2BA5AFFB5A}"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7429D7F-4CDA-487C-8654-E2D5533EC445}" type="datetimeFigureOut">
              <a:rPr lang="en-US" smtClean="0"/>
              <a:t>8/8/2025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CB6949-7E93-4D66-91ED-AA2BA5AFFB5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7429D7F-4CDA-487C-8654-E2D5533EC445}" type="datetimeFigureOut">
              <a:rPr lang="en-US" smtClean="0"/>
              <a:t>8/8/2025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CB6949-7E93-4D66-91ED-AA2BA5AFFB5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7429D7F-4CDA-487C-8654-E2D5533EC445}" type="datetimeFigureOut">
              <a:rPr lang="en-US" smtClean="0"/>
              <a:t>8/8/2025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CB6949-7E93-4D66-91ED-AA2BA5AFFB5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429D7F-4CDA-487C-8654-E2D5533EC445}" type="datetimeFigureOut">
              <a:rPr lang="en-US" smtClean="0"/>
              <a:t>8/8/2025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CB6949-7E93-4D66-91ED-AA2BA5AFFB5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7429D7F-4CDA-487C-8654-E2D5533EC445}" type="datetimeFigureOut">
              <a:rPr lang="en-US" smtClean="0"/>
              <a:t>8/8/2025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CB6949-7E93-4D66-91ED-AA2BA5AFFB5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7429D7F-4CDA-487C-8654-E2D5533EC445}" type="datetimeFigureOut">
              <a:rPr lang="en-US" smtClean="0"/>
              <a:t>8/8/2025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90CB6949-7E93-4D66-91ED-AA2BA5AFFB5A}"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7429D7F-4CDA-487C-8654-E2D5533EC445}" type="datetimeFigureOut">
              <a:rPr lang="en-US" smtClean="0"/>
              <a:t>8/8/2025</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0CB6949-7E93-4D66-91ED-AA2BA5AFFB5A}"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jpeg"/></Relationships>
</file>

<file path=ppt/slides/_rels/slide3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14356"/>
            <a:ext cx="7851648" cy="985830"/>
          </a:xfrm>
        </p:spPr>
        <p:txBody>
          <a:bodyPr/>
          <a:lstStyle/>
          <a:p>
            <a:pPr algn="l"/>
            <a:r>
              <a:rPr lang="en-US" dirty="0" smtClean="0"/>
              <a:t>The Knox Box:</a:t>
            </a:r>
            <a:endParaRPr lang="en-US" dirty="0"/>
          </a:p>
        </p:txBody>
      </p:sp>
      <p:sp>
        <p:nvSpPr>
          <p:cNvPr id="3" name="Subtitle 2"/>
          <p:cNvSpPr>
            <a:spLocks noGrp="1"/>
          </p:cNvSpPr>
          <p:nvPr>
            <p:ph type="subTitle" idx="1"/>
          </p:nvPr>
        </p:nvSpPr>
        <p:spPr>
          <a:xfrm>
            <a:off x="533400" y="5786454"/>
            <a:ext cx="7854696" cy="681030"/>
          </a:xfrm>
        </p:spPr>
        <p:txBody>
          <a:bodyPr>
            <a:normAutofit fontScale="70000" lnSpcReduction="20000"/>
          </a:bodyPr>
          <a:lstStyle/>
          <a:p>
            <a:r>
              <a:rPr lang="en-US" sz="1800" dirty="0" smtClean="0"/>
              <a:t>This talk is not affiliated with or endorsed by Knox. All information is publically available, based on original research by individuals not employed by Knox at the time of research, and/or not based on trade secrets.</a:t>
            </a:r>
            <a:br>
              <a:rPr lang="en-US" sz="1800" dirty="0" smtClean="0"/>
            </a:br>
            <a:endParaRPr lang="en-US" sz="1800" dirty="0"/>
          </a:p>
        </p:txBody>
      </p:sp>
      <p:sp>
        <p:nvSpPr>
          <p:cNvPr id="4" name="Title 1"/>
          <p:cNvSpPr txBox="1">
            <a:spLocks/>
          </p:cNvSpPr>
          <p:nvPr/>
        </p:nvSpPr>
        <p:spPr>
          <a:xfrm>
            <a:off x="571472" y="1643050"/>
            <a:ext cx="7851648" cy="828668"/>
          </a:xfrm>
          <a:prstGeom prst="rect">
            <a:avLst/>
          </a:prstGeom>
          <a:ln>
            <a:noFill/>
          </a:ln>
        </p:spPr>
        <p:txBody>
          <a:bodyPr vert="horz" lIns="0" tIns="0" rIns="18288" bIns="0" anchor="b">
            <a:normAutofit lnSpcReduction="10000"/>
            <a:scene3d>
              <a:camera prst="orthographicFront"/>
              <a:lightRig rig="freezing" dir="t">
                <a:rot lat="0" lon="0" rev="5640000"/>
              </a:lightRig>
            </a:scene3d>
            <a:sp3d prstMaterial="flat">
              <a:bevelT w="38100" h="38100"/>
              <a:contourClr>
                <a:schemeClr val="tx2"/>
              </a:contourClr>
            </a:sp3d>
          </a:bodyPr>
          <a:lstStyle/>
          <a:p>
            <a:pPr lvl="0" algn="r">
              <a:spcBef>
                <a:spcPct val="0"/>
              </a:spcBef>
            </a:pPr>
            <a:r>
              <a:rPr lang="en-US" sz="5600" b="1" dirty="0">
                <a:solidFill>
                  <a:srgbClr val="A04DA3">
                    <a:tint val="90000"/>
                    <a:satMod val="120000"/>
                  </a:srgbClr>
                </a:solidFill>
                <a:effectLst>
                  <a:outerShdw blurRad="38100" dist="25400" dir="5400000" algn="tl" rotWithShape="0">
                    <a:srgbClr val="000000">
                      <a:alpha val="43000"/>
                    </a:srgbClr>
                  </a:outerShdw>
                </a:effectLst>
                <a:latin typeface="Calibri"/>
                <a:ea typeface="+mj-ea"/>
                <a:cs typeface="+mj-cs"/>
              </a:rPr>
              <a:t>A Brief History</a:t>
            </a:r>
            <a:endParaRPr kumimoji="0" lang="en-US" sz="5600" b="1" i="0" u="none" strike="noStrike" kern="1200" cap="none" spc="0" normalizeH="0" baseline="0" noProof="0" dirty="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endParaRPr>
          </a:p>
        </p:txBody>
      </p:sp>
      <p:pic>
        <p:nvPicPr>
          <p:cNvPr id="7" name="Picture 6" descr="20250807_114238.jpg"/>
          <p:cNvPicPr>
            <a:picLocks noChangeAspect="1"/>
          </p:cNvPicPr>
          <p:nvPr/>
        </p:nvPicPr>
        <p:blipFill>
          <a:blip r:embed="rId2" cstate="print"/>
          <a:stretch>
            <a:fillRect/>
          </a:stretch>
        </p:blipFill>
        <p:spPr>
          <a:xfrm>
            <a:off x="345658" y="2547284"/>
            <a:ext cx="8369746" cy="292631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7166"/>
            <a:ext cx="8229600" cy="1143000"/>
          </a:xfrm>
        </p:spPr>
        <p:txBody>
          <a:bodyPr>
            <a:normAutofit/>
          </a:bodyPr>
          <a:lstStyle/>
          <a:p>
            <a:r>
              <a:rPr lang="en-US" dirty="0" smtClean="0"/>
              <a:t>Unhinged</a:t>
            </a:r>
            <a:endParaRPr lang="en-US" dirty="0"/>
          </a:p>
        </p:txBody>
      </p:sp>
      <p:sp>
        <p:nvSpPr>
          <p:cNvPr id="3" name="Content Placeholder 2"/>
          <p:cNvSpPr>
            <a:spLocks noGrp="1"/>
          </p:cNvSpPr>
          <p:nvPr>
            <p:ph idx="1"/>
          </p:nvPr>
        </p:nvSpPr>
        <p:spPr>
          <a:xfrm>
            <a:off x="457200" y="1643050"/>
            <a:ext cx="8229600" cy="4681550"/>
          </a:xfrm>
        </p:spPr>
        <p:txBody>
          <a:bodyPr>
            <a:normAutofit/>
          </a:bodyPr>
          <a:lstStyle/>
          <a:p>
            <a:r>
              <a:rPr lang="en-US" dirty="0" smtClean="0"/>
              <a:t>Modern 3200s feature an external hinge, introduced to eliminate the possibility of </a:t>
            </a:r>
            <a:r>
              <a:rPr lang="en-US" dirty="0" err="1" smtClean="0"/>
              <a:t>mis</a:t>
            </a:r>
            <a:r>
              <a:rPr lang="en-US" dirty="0" smtClean="0"/>
              <a:t>-placing the front plate</a:t>
            </a:r>
          </a:p>
          <a:p>
            <a:r>
              <a:rPr lang="en-US" dirty="0" smtClean="0"/>
              <a:t>The hinges do not provide any additional security to the box and if compromised or removed are inconsequential</a:t>
            </a:r>
          </a:p>
          <a:p>
            <a:endParaRPr lang="en-US" dirty="0" smtClean="0"/>
          </a:p>
        </p:txBody>
      </p:sp>
      <p:pic>
        <p:nvPicPr>
          <p:cNvPr id="6" name="Picture 5" descr="3200 hinged open.jpg"/>
          <p:cNvPicPr>
            <a:picLocks noChangeAspect="1"/>
          </p:cNvPicPr>
          <p:nvPr/>
        </p:nvPicPr>
        <p:blipFill>
          <a:blip r:embed="rId2"/>
          <a:stretch>
            <a:fillRect/>
          </a:stretch>
        </p:blipFill>
        <p:spPr>
          <a:xfrm>
            <a:off x="3286116" y="3429000"/>
            <a:ext cx="5518327" cy="292895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7166"/>
            <a:ext cx="8229600" cy="1143000"/>
          </a:xfrm>
        </p:spPr>
        <p:txBody>
          <a:bodyPr>
            <a:normAutofit/>
          </a:bodyPr>
          <a:lstStyle/>
          <a:p>
            <a:r>
              <a:rPr lang="en-US" dirty="0" smtClean="0"/>
              <a:t>The Power of Dissuasion </a:t>
            </a:r>
            <a:endParaRPr lang="en-US" dirty="0"/>
          </a:p>
        </p:txBody>
      </p:sp>
      <p:sp>
        <p:nvSpPr>
          <p:cNvPr id="3" name="Content Placeholder 2"/>
          <p:cNvSpPr>
            <a:spLocks noGrp="1"/>
          </p:cNvSpPr>
          <p:nvPr>
            <p:ph idx="1"/>
          </p:nvPr>
        </p:nvSpPr>
        <p:spPr>
          <a:xfrm>
            <a:off x="457200" y="1643050"/>
            <a:ext cx="8229600" cy="4681550"/>
          </a:xfrm>
        </p:spPr>
        <p:txBody>
          <a:bodyPr>
            <a:normAutofit/>
          </a:bodyPr>
          <a:lstStyle/>
          <a:p>
            <a:r>
              <a:rPr lang="en-US" dirty="0" smtClean="0"/>
              <a:t>All 3200 and 4400 series are available in surface (protruding) or recessed (flush) mount </a:t>
            </a:r>
            <a:r>
              <a:rPr lang="en-US" dirty="0" smtClean="0"/>
              <a:t>styles</a:t>
            </a:r>
          </a:p>
          <a:p>
            <a:endParaRPr lang="en-US" dirty="0" smtClean="0"/>
          </a:p>
          <a:p>
            <a:r>
              <a:rPr lang="en-US" dirty="0" smtClean="0"/>
              <a:t>Knox makes several recommendations regarding installation to deter attempts at compromise:</a:t>
            </a:r>
          </a:p>
          <a:p>
            <a:pPr lvl="1"/>
            <a:r>
              <a:rPr lang="en-US" dirty="0" smtClean="0"/>
              <a:t>Install boxes 8 feet (2.44m) above ground level</a:t>
            </a:r>
          </a:p>
          <a:p>
            <a:pPr lvl="1"/>
            <a:r>
              <a:rPr lang="en-US" dirty="0" smtClean="0"/>
              <a:t>Use 8” (20.32cm) bolts into structural components</a:t>
            </a:r>
          </a:p>
          <a:p>
            <a:pPr lvl="1"/>
            <a:r>
              <a:rPr lang="en-US" dirty="0" smtClean="0"/>
              <a:t>Connect the tamper switch! (It’s estimated that less than 2% of Knox Boxes purchased with a wired tamper switch have it connected)</a:t>
            </a:r>
          </a:p>
          <a:p>
            <a:endParaRPr lang="en-US" dirty="0" smtClean="0"/>
          </a:p>
          <a:p>
            <a:endParaRPr lang="en-US" dirty="0" smtClean="0"/>
          </a:p>
          <a:p>
            <a:endParaRPr lang="en-US" dirty="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67524"/>
          </a:xfrm>
        </p:spPr>
        <p:txBody>
          <a:bodyPr>
            <a:normAutofit/>
          </a:bodyPr>
          <a:lstStyle/>
          <a:p>
            <a:r>
              <a:rPr lang="en-US" dirty="0" smtClean="0"/>
              <a:t>The Knox 4400 Series</a:t>
            </a:r>
            <a:endParaRPr lang="en-US" dirty="0"/>
          </a:p>
        </p:txBody>
      </p:sp>
      <p:sp>
        <p:nvSpPr>
          <p:cNvPr id="3" name="Content Placeholder 2"/>
          <p:cNvSpPr>
            <a:spLocks noGrp="1"/>
          </p:cNvSpPr>
          <p:nvPr>
            <p:ph idx="1"/>
          </p:nvPr>
        </p:nvSpPr>
        <p:spPr>
          <a:xfrm>
            <a:off x="457200" y="1571612"/>
            <a:ext cx="8229600" cy="5000660"/>
          </a:xfrm>
        </p:spPr>
        <p:txBody>
          <a:bodyPr/>
          <a:lstStyle/>
          <a:p>
            <a:r>
              <a:rPr lang="en-US" dirty="0" smtClean="0"/>
              <a:t>The Knox 4400 is intended for larger facilities that may need more physical key storage, or multi-party access</a:t>
            </a:r>
          </a:p>
          <a:p>
            <a:endParaRPr lang="en-US" dirty="0" smtClean="0"/>
          </a:p>
          <a:p>
            <a:endParaRPr lang="en-US" dirty="0" smtClean="0"/>
          </a:p>
          <a:p>
            <a:endParaRPr lang="en-US" dirty="0" smtClean="0"/>
          </a:p>
          <a:p>
            <a:endParaRPr lang="en-US" dirty="0" smtClean="0"/>
          </a:p>
          <a:p>
            <a:pPr>
              <a:buNone/>
            </a:pPr>
            <a:endParaRPr lang="en-US" dirty="0" smtClean="0"/>
          </a:p>
          <a:p>
            <a:endParaRPr lang="en-US" dirty="0" smtClean="0"/>
          </a:p>
          <a:p>
            <a:endParaRPr lang="en-US" dirty="0"/>
          </a:p>
        </p:txBody>
      </p:sp>
      <p:pic>
        <p:nvPicPr>
          <p:cNvPr id="5" name="Picture 4" descr="4400 single black.jpg"/>
          <p:cNvPicPr>
            <a:picLocks noChangeAspect="1"/>
          </p:cNvPicPr>
          <p:nvPr/>
        </p:nvPicPr>
        <p:blipFill>
          <a:blip r:embed="rId2" cstate="print"/>
          <a:stretch>
            <a:fillRect/>
          </a:stretch>
        </p:blipFill>
        <p:spPr>
          <a:xfrm>
            <a:off x="2000232" y="2500306"/>
            <a:ext cx="4701143" cy="421481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67524"/>
          </a:xfrm>
        </p:spPr>
        <p:txBody>
          <a:bodyPr>
            <a:normAutofit/>
          </a:bodyPr>
          <a:lstStyle/>
          <a:p>
            <a:r>
              <a:rPr lang="en-US" dirty="0" smtClean="0"/>
              <a:t>The Knox 4400 Series</a:t>
            </a:r>
            <a:endParaRPr lang="en-US" dirty="0"/>
          </a:p>
        </p:txBody>
      </p:sp>
      <p:sp>
        <p:nvSpPr>
          <p:cNvPr id="3" name="Content Placeholder 2"/>
          <p:cNvSpPr>
            <a:spLocks noGrp="1"/>
          </p:cNvSpPr>
          <p:nvPr>
            <p:ph idx="1"/>
          </p:nvPr>
        </p:nvSpPr>
        <p:spPr>
          <a:xfrm>
            <a:off x="457200" y="1571612"/>
            <a:ext cx="8229600" cy="5000660"/>
          </a:xfrm>
        </p:spPr>
        <p:txBody>
          <a:bodyPr/>
          <a:lstStyle/>
          <a:p>
            <a:r>
              <a:rPr lang="en-US" dirty="0" smtClean="0"/>
              <a:t>An older style 4400 with the hinge cover plate removed</a:t>
            </a:r>
          </a:p>
          <a:p>
            <a:endParaRPr lang="en-US" dirty="0" smtClean="0"/>
          </a:p>
          <a:p>
            <a:endParaRPr lang="en-US" dirty="0" smtClean="0"/>
          </a:p>
          <a:p>
            <a:endParaRPr lang="en-US" dirty="0" smtClean="0"/>
          </a:p>
          <a:p>
            <a:endParaRPr lang="en-US" dirty="0" smtClean="0"/>
          </a:p>
          <a:p>
            <a:pPr>
              <a:buNone/>
            </a:pPr>
            <a:endParaRPr lang="en-US" dirty="0" smtClean="0"/>
          </a:p>
          <a:p>
            <a:endParaRPr lang="en-US" dirty="0" smtClean="0"/>
          </a:p>
          <a:p>
            <a:endParaRPr lang="en-US" dirty="0"/>
          </a:p>
        </p:txBody>
      </p:sp>
      <p:pic>
        <p:nvPicPr>
          <p:cNvPr id="6" name="Picture 5" descr="4400 old style.jpg"/>
          <p:cNvPicPr>
            <a:picLocks noChangeAspect="1"/>
          </p:cNvPicPr>
          <p:nvPr/>
        </p:nvPicPr>
        <p:blipFill>
          <a:blip r:embed="rId2"/>
          <a:stretch>
            <a:fillRect/>
          </a:stretch>
        </p:blipFill>
        <p:spPr>
          <a:xfrm>
            <a:off x="2714612" y="2214554"/>
            <a:ext cx="3426941" cy="41153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67524"/>
          </a:xfrm>
        </p:spPr>
        <p:txBody>
          <a:bodyPr>
            <a:normAutofit/>
          </a:bodyPr>
          <a:lstStyle/>
          <a:p>
            <a:r>
              <a:rPr lang="en-US" dirty="0" smtClean="0"/>
              <a:t>The Knox 4400 Series</a:t>
            </a:r>
            <a:endParaRPr lang="en-US" dirty="0"/>
          </a:p>
        </p:txBody>
      </p:sp>
      <p:sp>
        <p:nvSpPr>
          <p:cNvPr id="3" name="Content Placeholder 2"/>
          <p:cNvSpPr>
            <a:spLocks noGrp="1"/>
          </p:cNvSpPr>
          <p:nvPr>
            <p:ph idx="1"/>
          </p:nvPr>
        </p:nvSpPr>
        <p:spPr>
          <a:xfrm>
            <a:off x="457200" y="1571612"/>
            <a:ext cx="8229600" cy="5000660"/>
          </a:xfrm>
        </p:spPr>
        <p:txBody>
          <a:bodyPr/>
          <a:lstStyle/>
          <a:p>
            <a:r>
              <a:rPr lang="en-US" dirty="0" smtClean="0"/>
              <a:t>The 4400 uses an entirely different securing mechanism, with a hidden </a:t>
            </a:r>
            <a:r>
              <a:rPr lang="en-US" dirty="0" err="1" smtClean="0"/>
              <a:t>relocker</a:t>
            </a:r>
            <a:r>
              <a:rPr lang="en-US" dirty="0" smtClean="0"/>
              <a:t> feature</a:t>
            </a:r>
          </a:p>
          <a:p>
            <a:endParaRPr lang="en-US" dirty="0" smtClean="0"/>
          </a:p>
          <a:p>
            <a:endParaRPr lang="en-US" dirty="0" smtClean="0"/>
          </a:p>
          <a:p>
            <a:endParaRPr lang="en-US" dirty="0" smtClean="0"/>
          </a:p>
          <a:p>
            <a:endParaRPr lang="en-US" dirty="0" smtClean="0"/>
          </a:p>
          <a:p>
            <a:pPr>
              <a:buNone/>
            </a:pPr>
            <a:endParaRPr lang="en-US" dirty="0" smtClean="0"/>
          </a:p>
          <a:p>
            <a:endParaRPr lang="en-US" dirty="0" smtClean="0"/>
          </a:p>
          <a:p>
            <a:endParaRPr lang="en-US" dirty="0"/>
          </a:p>
        </p:txBody>
      </p:sp>
      <p:pic>
        <p:nvPicPr>
          <p:cNvPr id="6" name="Picture 5" descr="4400 locked open.jpg"/>
          <p:cNvPicPr>
            <a:picLocks noChangeAspect="1"/>
          </p:cNvPicPr>
          <p:nvPr/>
        </p:nvPicPr>
        <p:blipFill>
          <a:blip r:embed="rId2" cstate="print"/>
          <a:stretch>
            <a:fillRect/>
          </a:stretch>
        </p:blipFill>
        <p:spPr>
          <a:xfrm>
            <a:off x="4657739" y="2500306"/>
            <a:ext cx="3414723" cy="4079066"/>
          </a:xfrm>
          <a:prstGeom prst="rect">
            <a:avLst/>
          </a:prstGeom>
        </p:spPr>
      </p:pic>
      <p:pic>
        <p:nvPicPr>
          <p:cNvPr id="7" name="Picture 6" descr="4400 unlocked open.jpg"/>
          <p:cNvPicPr>
            <a:picLocks noChangeAspect="1"/>
          </p:cNvPicPr>
          <p:nvPr/>
        </p:nvPicPr>
        <p:blipFill>
          <a:blip r:embed="rId3" cstate="print"/>
          <a:stretch>
            <a:fillRect/>
          </a:stretch>
        </p:blipFill>
        <p:spPr>
          <a:xfrm>
            <a:off x="1004849" y="2500306"/>
            <a:ext cx="3281399" cy="4079066"/>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67524"/>
          </a:xfrm>
        </p:spPr>
        <p:txBody>
          <a:bodyPr>
            <a:normAutofit/>
          </a:bodyPr>
          <a:lstStyle/>
          <a:p>
            <a:r>
              <a:rPr lang="en-US" dirty="0" smtClean="0"/>
              <a:t>The Knox 4400 Series</a:t>
            </a:r>
            <a:endParaRPr lang="en-US" dirty="0"/>
          </a:p>
        </p:txBody>
      </p:sp>
      <p:sp>
        <p:nvSpPr>
          <p:cNvPr id="3" name="Content Placeholder 2"/>
          <p:cNvSpPr>
            <a:spLocks noGrp="1"/>
          </p:cNvSpPr>
          <p:nvPr>
            <p:ph idx="1"/>
          </p:nvPr>
        </p:nvSpPr>
        <p:spPr>
          <a:xfrm>
            <a:off x="457200" y="1571612"/>
            <a:ext cx="8229600" cy="5000660"/>
          </a:xfrm>
        </p:spPr>
        <p:txBody>
          <a:bodyPr/>
          <a:lstStyle/>
          <a:p>
            <a:r>
              <a:rPr lang="en-US" dirty="0" smtClean="0"/>
              <a:t>The 4400 is available in dual-control configurations:</a:t>
            </a:r>
          </a:p>
          <a:p>
            <a:pPr lvl="1"/>
            <a:r>
              <a:rPr lang="en-US" dirty="0" smtClean="0"/>
              <a:t>independent (either key opens) or </a:t>
            </a:r>
          </a:p>
          <a:p>
            <a:pPr lvl="1"/>
            <a:r>
              <a:rPr lang="en-US" dirty="0" smtClean="0"/>
              <a:t>cooperative (both keys required to open)</a:t>
            </a:r>
          </a:p>
          <a:p>
            <a:endParaRPr lang="en-US" dirty="0" smtClean="0"/>
          </a:p>
          <a:p>
            <a:endParaRPr lang="en-US" dirty="0" smtClean="0"/>
          </a:p>
          <a:p>
            <a:endParaRPr lang="en-US" dirty="0" smtClean="0"/>
          </a:p>
          <a:p>
            <a:endParaRPr lang="en-US" dirty="0" smtClean="0"/>
          </a:p>
          <a:p>
            <a:pPr>
              <a:buNone/>
            </a:pPr>
            <a:endParaRPr lang="en-US" dirty="0" smtClean="0"/>
          </a:p>
          <a:p>
            <a:endParaRPr lang="en-US" dirty="0" smtClean="0"/>
          </a:p>
          <a:p>
            <a:endParaRPr lang="en-US" dirty="0"/>
          </a:p>
        </p:txBody>
      </p:sp>
      <p:pic>
        <p:nvPicPr>
          <p:cNvPr id="8" name="Picture 7" descr="4400 dual control.jpg"/>
          <p:cNvPicPr>
            <a:picLocks noChangeAspect="1"/>
          </p:cNvPicPr>
          <p:nvPr/>
        </p:nvPicPr>
        <p:blipFill>
          <a:blip r:embed="rId2" cstate="print"/>
          <a:stretch>
            <a:fillRect/>
          </a:stretch>
        </p:blipFill>
        <p:spPr>
          <a:xfrm>
            <a:off x="2786050" y="3071810"/>
            <a:ext cx="3629368" cy="3500438"/>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67524"/>
          </a:xfrm>
        </p:spPr>
        <p:txBody>
          <a:bodyPr>
            <a:normAutofit/>
          </a:bodyPr>
          <a:lstStyle/>
          <a:p>
            <a:r>
              <a:rPr lang="en-US" dirty="0" smtClean="0"/>
              <a:t>The Knox 4400 Series</a:t>
            </a:r>
            <a:endParaRPr lang="en-US" dirty="0"/>
          </a:p>
        </p:txBody>
      </p:sp>
      <p:sp>
        <p:nvSpPr>
          <p:cNvPr id="3" name="Content Placeholder 2"/>
          <p:cNvSpPr>
            <a:spLocks noGrp="1"/>
          </p:cNvSpPr>
          <p:nvPr>
            <p:ph idx="1"/>
          </p:nvPr>
        </p:nvSpPr>
        <p:spPr>
          <a:xfrm>
            <a:off x="457200" y="1571612"/>
            <a:ext cx="8229600" cy="5000660"/>
          </a:xfrm>
        </p:spPr>
        <p:txBody>
          <a:bodyPr/>
          <a:lstStyle/>
          <a:p>
            <a:r>
              <a:rPr lang="en-US" dirty="0" smtClean="0"/>
              <a:t>The 4400 is (was?) also available with an S&amp;G combination dial</a:t>
            </a:r>
          </a:p>
          <a:p>
            <a:r>
              <a:rPr lang="en-US" dirty="0" smtClean="0"/>
              <a:t>This option is not listed on any recent pricing sheet</a:t>
            </a:r>
          </a:p>
          <a:p>
            <a:endParaRPr lang="en-US" dirty="0" smtClean="0"/>
          </a:p>
          <a:p>
            <a:endParaRPr lang="en-US" dirty="0" smtClean="0"/>
          </a:p>
          <a:p>
            <a:endParaRPr lang="en-US" dirty="0" smtClean="0"/>
          </a:p>
          <a:p>
            <a:endParaRPr lang="en-US" dirty="0" smtClean="0"/>
          </a:p>
          <a:p>
            <a:pPr>
              <a:buNone/>
            </a:pPr>
            <a:endParaRPr lang="en-US" dirty="0" smtClean="0"/>
          </a:p>
          <a:p>
            <a:endParaRPr lang="en-US" dirty="0" smtClean="0"/>
          </a:p>
          <a:p>
            <a:endParaRPr lang="en-US" dirty="0"/>
          </a:p>
        </p:txBody>
      </p:sp>
      <p:pic>
        <p:nvPicPr>
          <p:cNvPr id="5" name="Picture 4" descr="4400 S&amp;G.jpg"/>
          <p:cNvPicPr>
            <a:picLocks noChangeAspect="1"/>
          </p:cNvPicPr>
          <p:nvPr/>
        </p:nvPicPr>
        <p:blipFill>
          <a:blip r:embed="rId2"/>
          <a:stretch>
            <a:fillRect/>
          </a:stretch>
        </p:blipFill>
        <p:spPr>
          <a:xfrm>
            <a:off x="2857488" y="3008118"/>
            <a:ext cx="3143272" cy="3635592"/>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67524"/>
          </a:xfrm>
        </p:spPr>
        <p:txBody>
          <a:bodyPr>
            <a:normAutofit/>
          </a:bodyPr>
          <a:lstStyle/>
          <a:p>
            <a:r>
              <a:rPr lang="en-US" dirty="0" smtClean="0"/>
              <a:t>The Knox 1650 Series</a:t>
            </a:r>
            <a:endParaRPr lang="en-US" dirty="0"/>
          </a:p>
        </p:txBody>
      </p:sp>
      <p:sp>
        <p:nvSpPr>
          <p:cNvPr id="3" name="Content Placeholder 2"/>
          <p:cNvSpPr>
            <a:spLocks noGrp="1"/>
          </p:cNvSpPr>
          <p:nvPr>
            <p:ph idx="1"/>
          </p:nvPr>
        </p:nvSpPr>
        <p:spPr>
          <a:xfrm>
            <a:off x="457200" y="1571612"/>
            <a:ext cx="8229600" cy="5000660"/>
          </a:xfrm>
        </p:spPr>
        <p:txBody>
          <a:bodyPr/>
          <a:lstStyle/>
          <a:p>
            <a:r>
              <a:rPr lang="en-US" dirty="0" smtClean="0"/>
              <a:t>The 1650 was introduced for residential applications where a limited depth was preferable but is otherwise practically identical to the 3200</a:t>
            </a:r>
          </a:p>
          <a:p>
            <a:endParaRPr lang="en-US" dirty="0" smtClean="0"/>
          </a:p>
          <a:p>
            <a:endParaRPr lang="en-US" dirty="0" smtClean="0"/>
          </a:p>
          <a:p>
            <a:endParaRPr lang="en-US" dirty="0" smtClean="0"/>
          </a:p>
          <a:p>
            <a:endParaRPr lang="en-US" dirty="0" smtClean="0"/>
          </a:p>
          <a:p>
            <a:endParaRPr lang="en-US" dirty="0" smtClean="0"/>
          </a:p>
          <a:p>
            <a:pPr>
              <a:buNone/>
            </a:pPr>
            <a:endParaRPr lang="en-US" dirty="0" smtClean="0"/>
          </a:p>
          <a:p>
            <a:endParaRPr lang="en-US" dirty="0" smtClean="0"/>
          </a:p>
          <a:p>
            <a:endParaRPr lang="en-US" dirty="0"/>
          </a:p>
        </p:txBody>
      </p:sp>
      <p:pic>
        <p:nvPicPr>
          <p:cNvPr id="6" name="Picture 5" descr="1650 3200 depth comparison.jpg"/>
          <p:cNvPicPr>
            <a:picLocks noChangeAspect="1"/>
          </p:cNvPicPr>
          <p:nvPr/>
        </p:nvPicPr>
        <p:blipFill>
          <a:blip r:embed="rId2" cstate="print"/>
          <a:stretch>
            <a:fillRect/>
          </a:stretch>
        </p:blipFill>
        <p:spPr>
          <a:xfrm>
            <a:off x="357190" y="3071810"/>
            <a:ext cx="8501090" cy="2982391"/>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67524"/>
          </a:xfrm>
        </p:spPr>
        <p:txBody>
          <a:bodyPr>
            <a:normAutofit/>
          </a:bodyPr>
          <a:lstStyle/>
          <a:p>
            <a:r>
              <a:rPr lang="en-US" dirty="0" smtClean="0"/>
              <a:t>The Knox Home Box</a:t>
            </a:r>
            <a:endParaRPr lang="en-US" dirty="0"/>
          </a:p>
        </p:txBody>
      </p:sp>
      <p:sp>
        <p:nvSpPr>
          <p:cNvPr id="3" name="Content Placeholder 2"/>
          <p:cNvSpPr>
            <a:spLocks noGrp="1"/>
          </p:cNvSpPr>
          <p:nvPr>
            <p:ph idx="1"/>
          </p:nvPr>
        </p:nvSpPr>
        <p:spPr>
          <a:xfrm>
            <a:off x="457200" y="1571612"/>
            <a:ext cx="8229600" cy="5000660"/>
          </a:xfrm>
        </p:spPr>
        <p:txBody>
          <a:bodyPr/>
          <a:lstStyle/>
          <a:p>
            <a:r>
              <a:rPr lang="en-US" dirty="0" smtClean="0"/>
              <a:t>The Home Box holds a single residential key (KW/SC size) and is not practical for much of anything</a:t>
            </a:r>
          </a:p>
          <a:p>
            <a:endParaRPr lang="en-US" dirty="0" smtClean="0"/>
          </a:p>
          <a:p>
            <a:endParaRPr lang="en-US" dirty="0" smtClean="0"/>
          </a:p>
          <a:p>
            <a:endParaRPr lang="en-US" dirty="0" smtClean="0"/>
          </a:p>
          <a:p>
            <a:endParaRPr lang="en-US" dirty="0" smtClean="0"/>
          </a:p>
          <a:p>
            <a:endParaRPr lang="en-US" dirty="0" smtClean="0"/>
          </a:p>
          <a:p>
            <a:pPr>
              <a:buNone/>
            </a:pPr>
            <a:endParaRPr lang="en-US" dirty="0" smtClean="0"/>
          </a:p>
          <a:p>
            <a:endParaRPr lang="en-US" dirty="0" smtClean="0"/>
          </a:p>
          <a:p>
            <a:endParaRPr lang="en-US" dirty="0"/>
          </a:p>
        </p:txBody>
      </p:sp>
      <p:pic>
        <p:nvPicPr>
          <p:cNvPr id="5" name="Picture 4" descr="Home Box - white.jpg"/>
          <p:cNvPicPr>
            <a:picLocks noChangeAspect="1"/>
          </p:cNvPicPr>
          <p:nvPr/>
        </p:nvPicPr>
        <p:blipFill>
          <a:blip r:embed="rId2"/>
          <a:stretch>
            <a:fillRect/>
          </a:stretch>
        </p:blipFill>
        <p:spPr>
          <a:xfrm>
            <a:off x="2857488" y="2857496"/>
            <a:ext cx="2674620" cy="3337560"/>
          </a:xfrm>
          <a:prstGeom prst="rect">
            <a:avLst/>
          </a:prstGeom>
        </p:spPr>
      </p:pic>
      <p:pic>
        <p:nvPicPr>
          <p:cNvPr id="7" name="Picture 6" descr="home box open.jpg"/>
          <p:cNvPicPr>
            <a:picLocks noChangeAspect="1"/>
          </p:cNvPicPr>
          <p:nvPr/>
        </p:nvPicPr>
        <p:blipFill>
          <a:blip r:embed="rId3"/>
          <a:stretch>
            <a:fillRect/>
          </a:stretch>
        </p:blipFill>
        <p:spPr>
          <a:xfrm>
            <a:off x="7358082" y="2143115"/>
            <a:ext cx="1428754" cy="4540263"/>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7166"/>
            <a:ext cx="8229600" cy="1143000"/>
          </a:xfrm>
        </p:spPr>
        <p:txBody>
          <a:bodyPr>
            <a:normAutofit/>
          </a:bodyPr>
          <a:lstStyle/>
          <a:p>
            <a:r>
              <a:rPr lang="en-US" dirty="0" smtClean="0"/>
              <a:t>Jurisdiction</a:t>
            </a:r>
            <a:endParaRPr lang="en-US" dirty="0"/>
          </a:p>
        </p:txBody>
      </p:sp>
      <p:sp>
        <p:nvSpPr>
          <p:cNvPr id="3" name="Content Placeholder 2"/>
          <p:cNvSpPr>
            <a:spLocks noGrp="1"/>
          </p:cNvSpPr>
          <p:nvPr>
            <p:ph idx="1"/>
          </p:nvPr>
        </p:nvSpPr>
        <p:spPr>
          <a:xfrm>
            <a:off x="457200" y="1643050"/>
            <a:ext cx="8229600" cy="4681550"/>
          </a:xfrm>
        </p:spPr>
        <p:txBody>
          <a:bodyPr>
            <a:normAutofit/>
          </a:bodyPr>
          <a:lstStyle/>
          <a:p>
            <a:r>
              <a:rPr lang="en-US" dirty="0" smtClean="0"/>
              <a:t>Every jurisdiction that uses Knox Boxes has its own key </a:t>
            </a:r>
            <a:r>
              <a:rPr lang="en-US" dirty="0" err="1" smtClean="0"/>
              <a:t>bitting</a:t>
            </a:r>
            <a:r>
              <a:rPr lang="en-US" dirty="0" smtClean="0"/>
              <a:t> using a Knox restricted keyway</a:t>
            </a:r>
          </a:p>
          <a:p>
            <a:r>
              <a:rPr lang="en-US" dirty="0" smtClean="0"/>
              <a:t>Knox maintains a secure key library of &gt;10,000 jurisdictions in the US and Canada</a:t>
            </a:r>
          </a:p>
          <a:p>
            <a:r>
              <a:rPr lang="en-US" dirty="0" smtClean="0"/>
              <a:t>Jurisdictions are usually defined as a county, city, or district, but are occasionally assigned by service type (fire / police / EMS / etc.)</a:t>
            </a:r>
          </a:p>
          <a:p>
            <a:endParaRPr lang="en-US" dirty="0" smtClean="0"/>
          </a:p>
          <a:p>
            <a:endParaRPr lang="en-US" dirty="0" smtClean="0"/>
          </a:p>
          <a:p>
            <a:endParaRPr lang="en-US" dirty="0" smtClean="0"/>
          </a:p>
        </p:txBody>
      </p:sp>
      <p:pic>
        <p:nvPicPr>
          <p:cNvPr id="4" name="Picture 3" descr="biaxial face.jpg"/>
          <p:cNvPicPr>
            <a:picLocks noChangeAspect="1"/>
          </p:cNvPicPr>
          <p:nvPr/>
        </p:nvPicPr>
        <p:blipFill>
          <a:blip r:embed="rId2" cstate="print"/>
          <a:stretch>
            <a:fillRect/>
          </a:stretch>
        </p:blipFill>
        <p:spPr>
          <a:xfrm>
            <a:off x="5000628" y="4429132"/>
            <a:ext cx="2159730" cy="219482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356"/>
            <a:ext cx="8229600" cy="846980"/>
          </a:xfrm>
        </p:spPr>
        <p:txBody>
          <a:bodyPr/>
          <a:lstStyle/>
          <a:p>
            <a:r>
              <a:rPr lang="en-US" dirty="0" smtClean="0"/>
              <a:t>What is a “Knox Box”?</a:t>
            </a:r>
            <a:endParaRPr lang="en-US" dirty="0"/>
          </a:p>
        </p:txBody>
      </p:sp>
      <p:sp>
        <p:nvSpPr>
          <p:cNvPr id="3" name="Content Placeholder 2"/>
          <p:cNvSpPr>
            <a:spLocks noGrp="1"/>
          </p:cNvSpPr>
          <p:nvPr>
            <p:ph idx="1"/>
          </p:nvPr>
        </p:nvSpPr>
        <p:spPr>
          <a:xfrm>
            <a:off x="457200" y="1571612"/>
            <a:ext cx="8229600" cy="4752988"/>
          </a:xfrm>
        </p:spPr>
        <p:txBody>
          <a:bodyPr/>
          <a:lstStyle/>
          <a:p>
            <a:r>
              <a:rPr lang="en-US" dirty="0" smtClean="0"/>
              <a:t>“Knox” is a trademark owned by Knox &amp; Associates and/or its affiliated entities.</a:t>
            </a:r>
          </a:p>
          <a:p>
            <a:endParaRPr lang="en-US" dirty="0" smtClean="0"/>
          </a:p>
          <a:p>
            <a:r>
              <a:rPr lang="en-US" dirty="0" smtClean="0"/>
              <a:t>The term “Knox Box” is the ubiquitous (but still trademarked) name for any of a series of physical key escrow vaults affixed to structures for the purpose of providing rapid access to physical and/or logical credentials for emergency services such as fire brigades, police, and/or EMS, etc.</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7166"/>
            <a:ext cx="8229600" cy="1143000"/>
          </a:xfrm>
        </p:spPr>
        <p:txBody>
          <a:bodyPr>
            <a:normAutofit/>
          </a:bodyPr>
          <a:lstStyle/>
          <a:p>
            <a:r>
              <a:rPr lang="en-US" dirty="0" smtClean="0"/>
              <a:t>Tech Locks</a:t>
            </a:r>
            <a:endParaRPr lang="en-US" dirty="0"/>
          </a:p>
        </p:txBody>
      </p:sp>
      <p:sp>
        <p:nvSpPr>
          <p:cNvPr id="3" name="Content Placeholder 2"/>
          <p:cNvSpPr>
            <a:spLocks noGrp="1"/>
          </p:cNvSpPr>
          <p:nvPr>
            <p:ph idx="1"/>
          </p:nvPr>
        </p:nvSpPr>
        <p:spPr>
          <a:xfrm>
            <a:off x="457200" y="1643050"/>
            <a:ext cx="8229600" cy="4681550"/>
          </a:xfrm>
        </p:spPr>
        <p:txBody>
          <a:bodyPr>
            <a:normAutofit/>
          </a:bodyPr>
          <a:lstStyle/>
          <a:p>
            <a:r>
              <a:rPr lang="en-US" dirty="0" smtClean="0"/>
              <a:t>Every jurisdiction is assigned a </a:t>
            </a:r>
            <a:r>
              <a:rPr lang="en-US" dirty="0" err="1" smtClean="0"/>
              <a:t>bitting</a:t>
            </a:r>
            <a:r>
              <a:rPr lang="en-US" dirty="0" smtClean="0"/>
              <a:t> for a jurisdictional access key and a “tech” key, used to secure interior components of </a:t>
            </a:r>
            <a:r>
              <a:rPr lang="en-US" dirty="0" err="1" smtClean="0"/>
              <a:t>KeySecures</a:t>
            </a:r>
            <a:r>
              <a:rPr lang="en-US" dirty="0" smtClean="0"/>
              <a:t>, </a:t>
            </a:r>
            <a:r>
              <a:rPr lang="en-US" dirty="0" err="1" smtClean="0"/>
              <a:t>MedVaults</a:t>
            </a:r>
            <a:r>
              <a:rPr lang="en-US" dirty="0" smtClean="0"/>
              <a:t>, etc.</a:t>
            </a:r>
          </a:p>
          <a:p>
            <a:r>
              <a:rPr lang="en-US" dirty="0" smtClean="0"/>
              <a:t>The tech lock core is a </a:t>
            </a:r>
            <a:r>
              <a:rPr lang="en-US" dirty="0" err="1" smtClean="0"/>
              <a:t>Medeco</a:t>
            </a:r>
            <a:r>
              <a:rPr lang="en-US" dirty="0" smtClean="0"/>
              <a:t> cam lock with an additional component attached (Note that the sidebar resets every 90 degrees on the tech lock)</a:t>
            </a:r>
          </a:p>
          <a:p>
            <a:endParaRPr lang="en-US" dirty="0" smtClean="0"/>
          </a:p>
          <a:p>
            <a:endParaRPr lang="en-US" dirty="0" smtClean="0"/>
          </a:p>
          <a:p>
            <a:endParaRPr lang="en-US" dirty="0" smtClean="0"/>
          </a:p>
        </p:txBody>
      </p:sp>
      <p:pic>
        <p:nvPicPr>
          <p:cNvPr id="5" name="Picture 4" descr="tech key profile.jpg"/>
          <p:cNvPicPr>
            <a:picLocks noChangeAspect="1"/>
          </p:cNvPicPr>
          <p:nvPr/>
        </p:nvPicPr>
        <p:blipFill>
          <a:blip r:embed="rId2" cstate="print"/>
          <a:stretch>
            <a:fillRect/>
          </a:stretch>
        </p:blipFill>
        <p:spPr>
          <a:xfrm>
            <a:off x="500034" y="4572008"/>
            <a:ext cx="6496053" cy="1752547"/>
          </a:xfrm>
          <a:prstGeom prst="rect">
            <a:avLst/>
          </a:prstGeom>
        </p:spPr>
      </p:pic>
      <p:pic>
        <p:nvPicPr>
          <p:cNvPr id="6" name="Picture 5" descr="tech key face.jpg"/>
          <p:cNvPicPr>
            <a:picLocks noChangeAspect="1"/>
          </p:cNvPicPr>
          <p:nvPr/>
        </p:nvPicPr>
        <p:blipFill>
          <a:blip r:embed="rId3" cstate="print"/>
          <a:stretch>
            <a:fillRect/>
          </a:stretch>
        </p:blipFill>
        <p:spPr>
          <a:xfrm>
            <a:off x="7215206" y="4572008"/>
            <a:ext cx="1778387" cy="1708933"/>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480"/>
            <a:ext cx="8229600" cy="918418"/>
          </a:xfrm>
        </p:spPr>
        <p:txBody>
          <a:bodyPr>
            <a:normAutofit/>
          </a:bodyPr>
          <a:lstStyle/>
          <a:p>
            <a:r>
              <a:rPr lang="en-US" dirty="0" smtClean="0"/>
              <a:t>Knox and </a:t>
            </a:r>
            <a:r>
              <a:rPr lang="en-US" dirty="0" err="1" smtClean="0"/>
              <a:t>Medeco</a:t>
            </a:r>
            <a:endParaRPr lang="en-US" dirty="0"/>
          </a:p>
        </p:txBody>
      </p:sp>
      <p:sp>
        <p:nvSpPr>
          <p:cNvPr id="3" name="Content Placeholder 2"/>
          <p:cNvSpPr>
            <a:spLocks noGrp="1"/>
          </p:cNvSpPr>
          <p:nvPr>
            <p:ph idx="1"/>
          </p:nvPr>
        </p:nvSpPr>
        <p:spPr>
          <a:xfrm>
            <a:off x="457200" y="1500174"/>
            <a:ext cx="8229600" cy="4824426"/>
          </a:xfrm>
        </p:spPr>
        <p:txBody>
          <a:bodyPr/>
          <a:lstStyle/>
          <a:p>
            <a:r>
              <a:rPr lang="en-US" dirty="0" smtClean="0"/>
              <a:t>From the beginning, a high degree of security for the box lock was required to prevent </a:t>
            </a:r>
            <a:r>
              <a:rPr lang="en-US" dirty="0" err="1" smtClean="0"/>
              <a:t>unauthorised</a:t>
            </a:r>
            <a:r>
              <a:rPr lang="en-US" dirty="0" smtClean="0"/>
              <a:t> access to the contents</a:t>
            </a:r>
          </a:p>
          <a:p>
            <a:r>
              <a:rPr lang="en-US" dirty="0" err="1" smtClean="0"/>
              <a:t>Medeco</a:t>
            </a:r>
            <a:r>
              <a:rPr lang="en-US" dirty="0" smtClean="0"/>
              <a:t> lock cores were chosen and have been used in almost all Knox products until the release of the Knox </a:t>
            </a:r>
            <a:r>
              <a:rPr lang="en-US" dirty="0" err="1" smtClean="0"/>
              <a:t>eLock</a:t>
            </a:r>
            <a:endParaRPr lang="en-US" dirty="0" smtClean="0"/>
          </a:p>
          <a:p>
            <a:r>
              <a:rPr lang="en-US" dirty="0" smtClean="0"/>
              <a:t>Knox has paced, and at times driven, the development of new security features in </a:t>
            </a:r>
            <a:r>
              <a:rPr lang="en-US" dirty="0" err="1" smtClean="0"/>
              <a:t>Medeco</a:t>
            </a:r>
            <a:r>
              <a:rPr lang="en-US" dirty="0" smtClean="0"/>
              <a:t> locks</a:t>
            </a:r>
          </a:p>
          <a:p>
            <a:r>
              <a:rPr lang="en-US" dirty="0" smtClean="0"/>
              <a:t>Knox were early adopters of </a:t>
            </a:r>
            <a:r>
              <a:rPr lang="en-US" dirty="0" err="1" smtClean="0"/>
              <a:t>Medeco</a:t>
            </a:r>
            <a:r>
              <a:rPr lang="en-US" dirty="0" smtClean="0"/>
              <a:t> Biaxial and M3 security features</a:t>
            </a:r>
          </a:p>
          <a:p>
            <a:endParaRPr lang="en-US" dirty="0"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Knox and </a:t>
            </a:r>
            <a:r>
              <a:rPr lang="en-US" dirty="0" err="1" smtClean="0"/>
              <a:t>Medeco</a:t>
            </a:r>
            <a:endParaRPr lang="en-US" dirty="0"/>
          </a:p>
        </p:txBody>
      </p:sp>
      <p:sp>
        <p:nvSpPr>
          <p:cNvPr id="3" name="Content Placeholder 2"/>
          <p:cNvSpPr>
            <a:spLocks noGrp="1"/>
          </p:cNvSpPr>
          <p:nvPr>
            <p:ph idx="1"/>
          </p:nvPr>
        </p:nvSpPr>
        <p:spPr/>
        <p:txBody>
          <a:bodyPr>
            <a:normAutofit/>
          </a:bodyPr>
          <a:lstStyle/>
          <a:p>
            <a:r>
              <a:rPr lang="en-US" dirty="0" smtClean="0"/>
              <a:t>Some features of </a:t>
            </a:r>
            <a:r>
              <a:rPr lang="en-US" dirty="0" err="1" smtClean="0"/>
              <a:t>Medeco</a:t>
            </a:r>
            <a:r>
              <a:rPr lang="en-US" dirty="0" smtClean="0"/>
              <a:t> lock cores have been unique to Knox until included in future </a:t>
            </a:r>
            <a:r>
              <a:rPr lang="en-US" dirty="0" err="1" smtClean="0"/>
              <a:t>Medeco</a:t>
            </a:r>
            <a:r>
              <a:rPr lang="en-US" dirty="0" smtClean="0"/>
              <a:t> generations. </a:t>
            </a:r>
          </a:p>
          <a:p>
            <a:r>
              <a:rPr lang="en-US" dirty="0" smtClean="0"/>
              <a:t>The shuttle pin of the </a:t>
            </a:r>
            <a:r>
              <a:rPr lang="en-US" dirty="0" err="1" smtClean="0"/>
              <a:t>Medeco</a:t>
            </a:r>
            <a:r>
              <a:rPr lang="en-US" dirty="0" smtClean="0"/>
              <a:t> M4 was used by (and may have been developed for) Knox for many years before the M4 was released.</a:t>
            </a:r>
          </a:p>
          <a:p>
            <a:pPr>
              <a:buNone/>
            </a:pPr>
            <a:endParaRPr lang="en-US" dirty="0"/>
          </a:p>
        </p:txBody>
      </p:sp>
      <p:pic>
        <p:nvPicPr>
          <p:cNvPr id="6" name="Picture 5" descr="m4 shuttle pin.png"/>
          <p:cNvPicPr>
            <a:picLocks noChangeAspect="1"/>
          </p:cNvPicPr>
          <p:nvPr/>
        </p:nvPicPr>
        <p:blipFill>
          <a:blip r:embed="rId2"/>
          <a:stretch>
            <a:fillRect/>
          </a:stretch>
        </p:blipFill>
        <p:spPr>
          <a:xfrm>
            <a:off x="1071538" y="3214686"/>
            <a:ext cx="7500958" cy="3896602"/>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Knox </a:t>
            </a:r>
            <a:r>
              <a:rPr lang="en-US" dirty="0" err="1" smtClean="0"/>
              <a:t>eLock</a:t>
            </a:r>
            <a:endParaRPr lang="en-US" dirty="0"/>
          </a:p>
        </p:txBody>
      </p:sp>
      <p:sp>
        <p:nvSpPr>
          <p:cNvPr id="3" name="Content Placeholder 2"/>
          <p:cNvSpPr>
            <a:spLocks noGrp="1"/>
          </p:cNvSpPr>
          <p:nvPr>
            <p:ph idx="1"/>
          </p:nvPr>
        </p:nvSpPr>
        <p:spPr/>
        <p:txBody>
          <a:bodyPr>
            <a:normAutofit/>
          </a:bodyPr>
          <a:lstStyle/>
          <a:p>
            <a:r>
              <a:rPr lang="en-US" dirty="0" smtClean="0"/>
              <a:t>Knox worked for years to develop an electronic lock to eventually replace physical keys and cores</a:t>
            </a:r>
          </a:p>
          <a:p>
            <a:r>
              <a:rPr lang="en-US" dirty="0" smtClean="0"/>
              <a:t>The </a:t>
            </a:r>
            <a:r>
              <a:rPr lang="en-US" dirty="0" err="1" smtClean="0"/>
              <a:t>eLock</a:t>
            </a:r>
            <a:r>
              <a:rPr lang="en-US" dirty="0" smtClean="0"/>
              <a:t> is an intriguing design that was introduced in 2021 and is a drop-in replacement for Knox </a:t>
            </a:r>
            <a:r>
              <a:rPr lang="en-US" dirty="0" err="1" smtClean="0"/>
              <a:t>Medeco</a:t>
            </a:r>
            <a:r>
              <a:rPr lang="en-US" dirty="0" smtClean="0"/>
              <a:t> locks</a:t>
            </a:r>
          </a:p>
          <a:p>
            <a:pPr>
              <a:buNone/>
            </a:pPr>
            <a:endParaRPr lang="en-US" dirty="0"/>
          </a:p>
        </p:txBody>
      </p:sp>
      <p:pic>
        <p:nvPicPr>
          <p:cNvPr id="5" name="Picture 4" descr="eLock Face.jpg"/>
          <p:cNvPicPr>
            <a:picLocks noChangeAspect="1"/>
          </p:cNvPicPr>
          <p:nvPr/>
        </p:nvPicPr>
        <p:blipFill>
          <a:blip r:embed="rId2" cstate="print"/>
          <a:stretch>
            <a:fillRect/>
          </a:stretch>
        </p:blipFill>
        <p:spPr>
          <a:xfrm>
            <a:off x="2786050" y="3786190"/>
            <a:ext cx="3276546" cy="2919732"/>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Knox </a:t>
            </a:r>
            <a:r>
              <a:rPr lang="en-US" dirty="0" err="1" smtClean="0"/>
              <a:t>eLock</a:t>
            </a:r>
            <a:r>
              <a:rPr lang="en-US" dirty="0" smtClean="0"/>
              <a:t> Core</a:t>
            </a:r>
            <a:endParaRPr lang="en-US" dirty="0"/>
          </a:p>
        </p:txBody>
      </p:sp>
      <p:sp>
        <p:nvSpPr>
          <p:cNvPr id="3" name="Content Placeholder 2"/>
          <p:cNvSpPr>
            <a:spLocks noGrp="1"/>
          </p:cNvSpPr>
          <p:nvPr>
            <p:ph idx="1"/>
          </p:nvPr>
        </p:nvSpPr>
        <p:spPr/>
        <p:txBody>
          <a:bodyPr>
            <a:normAutofit/>
          </a:bodyPr>
          <a:lstStyle/>
          <a:p>
            <a:r>
              <a:rPr lang="en-US" dirty="0" err="1" smtClean="0"/>
              <a:t>eLock</a:t>
            </a:r>
            <a:r>
              <a:rPr lang="en-US" dirty="0" smtClean="0"/>
              <a:t> Cam Core</a:t>
            </a:r>
          </a:p>
          <a:p>
            <a:endParaRPr lang="en-US" dirty="0" smtClean="0"/>
          </a:p>
          <a:p>
            <a:endParaRPr lang="en-US" dirty="0" smtClean="0"/>
          </a:p>
          <a:p>
            <a:endParaRPr lang="en-US" dirty="0" smtClean="0"/>
          </a:p>
          <a:p>
            <a:r>
              <a:rPr lang="en-US" dirty="0" err="1" smtClean="0"/>
              <a:t>eLock</a:t>
            </a:r>
            <a:r>
              <a:rPr lang="en-US" dirty="0" smtClean="0"/>
              <a:t> SFIC Indoor</a:t>
            </a:r>
          </a:p>
          <a:p>
            <a:endParaRPr lang="en-US" dirty="0" smtClean="0"/>
          </a:p>
          <a:p>
            <a:endParaRPr lang="en-US" dirty="0" smtClean="0"/>
          </a:p>
          <a:p>
            <a:endParaRPr lang="en-US" dirty="0" smtClean="0"/>
          </a:p>
          <a:p>
            <a:r>
              <a:rPr lang="en-US" dirty="0" err="1" smtClean="0"/>
              <a:t>eLock</a:t>
            </a:r>
            <a:r>
              <a:rPr lang="en-US" dirty="0" smtClean="0"/>
              <a:t> SFIC Outdoor</a:t>
            </a:r>
            <a:endParaRPr lang="en-US" dirty="0"/>
          </a:p>
        </p:txBody>
      </p:sp>
      <p:pic>
        <p:nvPicPr>
          <p:cNvPr id="7" name="Picture 6" descr="eLock SFIC indoor.jpg"/>
          <p:cNvPicPr>
            <a:picLocks noChangeAspect="1"/>
          </p:cNvPicPr>
          <p:nvPr/>
        </p:nvPicPr>
        <p:blipFill>
          <a:blip r:embed="rId2"/>
          <a:stretch>
            <a:fillRect/>
          </a:stretch>
        </p:blipFill>
        <p:spPr>
          <a:xfrm>
            <a:off x="4786314" y="3357562"/>
            <a:ext cx="2337948" cy="1801174"/>
          </a:xfrm>
          <a:prstGeom prst="rect">
            <a:avLst/>
          </a:prstGeom>
        </p:spPr>
      </p:pic>
      <p:pic>
        <p:nvPicPr>
          <p:cNvPr id="8" name="Picture 7" descr="eLock SFIC outdoor.jpg"/>
          <p:cNvPicPr>
            <a:picLocks noChangeAspect="1"/>
          </p:cNvPicPr>
          <p:nvPr/>
        </p:nvPicPr>
        <p:blipFill>
          <a:blip r:embed="rId3"/>
          <a:stretch>
            <a:fillRect/>
          </a:stretch>
        </p:blipFill>
        <p:spPr>
          <a:xfrm>
            <a:off x="6334408" y="4857760"/>
            <a:ext cx="2523872" cy="1953574"/>
          </a:xfrm>
          <a:prstGeom prst="rect">
            <a:avLst/>
          </a:prstGeom>
        </p:spPr>
      </p:pic>
      <p:pic>
        <p:nvPicPr>
          <p:cNvPr id="6" name="Picture 5" descr="eLock core.jpg"/>
          <p:cNvPicPr>
            <a:picLocks noChangeAspect="1"/>
          </p:cNvPicPr>
          <p:nvPr/>
        </p:nvPicPr>
        <p:blipFill>
          <a:blip r:embed="rId4"/>
          <a:stretch>
            <a:fillRect/>
          </a:stretch>
        </p:blipFill>
        <p:spPr>
          <a:xfrm>
            <a:off x="3286116" y="1928802"/>
            <a:ext cx="2127703" cy="147161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Knox </a:t>
            </a:r>
            <a:r>
              <a:rPr lang="en-US" dirty="0" err="1" smtClean="0"/>
              <a:t>eKey</a:t>
            </a:r>
            <a:endParaRPr lang="en-US" dirty="0"/>
          </a:p>
        </p:txBody>
      </p:sp>
      <p:sp>
        <p:nvSpPr>
          <p:cNvPr id="3" name="Content Placeholder 2"/>
          <p:cNvSpPr>
            <a:spLocks noGrp="1"/>
          </p:cNvSpPr>
          <p:nvPr>
            <p:ph idx="1"/>
          </p:nvPr>
        </p:nvSpPr>
        <p:spPr/>
        <p:txBody>
          <a:bodyPr>
            <a:normAutofit/>
          </a:bodyPr>
          <a:lstStyle/>
          <a:p>
            <a:r>
              <a:rPr lang="en-US" dirty="0" smtClean="0"/>
              <a:t>The </a:t>
            </a:r>
            <a:r>
              <a:rPr lang="en-US" dirty="0" err="1" smtClean="0"/>
              <a:t>eKey</a:t>
            </a:r>
            <a:r>
              <a:rPr lang="en-US" dirty="0" smtClean="0"/>
              <a:t> (according to the patent) uses induction to power the lock from the key’s battery</a:t>
            </a:r>
          </a:p>
          <a:p>
            <a:r>
              <a:rPr lang="en-US" dirty="0" smtClean="0"/>
              <a:t>The </a:t>
            </a:r>
            <a:r>
              <a:rPr lang="en-US" dirty="0" err="1" smtClean="0"/>
              <a:t>eLock</a:t>
            </a:r>
            <a:r>
              <a:rPr lang="en-US" dirty="0" smtClean="0"/>
              <a:t> also provides auditing and granular controls not available in mechanical locks</a:t>
            </a:r>
          </a:p>
          <a:p>
            <a:endParaRPr lang="en-US" dirty="0" smtClean="0"/>
          </a:p>
          <a:p>
            <a:endParaRPr lang="en-US" dirty="0" smtClean="0"/>
          </a:p>
          <a:p>
            <a:pPr>
              <a:buNone/>
            </a:pPr>
            <a:endParaRPr lang="en-US" dirty="0"/>
          </a:p>
        </p:txBody>
      </p:sp>
      <p:pic>
        <p:nvPicPr>
          <p:cNvPr id="6" name="Picture 5" descr="eKey.jpg"/>
          <p:cNvPicPr>
            <a:picLocks noChangeAspect="1"/>
          </p:cNvPicPr>
          <p:nvPr/>
        </p:nvPicPr>
        <p:blipFill>
          <a:blip r:embed="rId2"/>
          <a:stretch>
            <a:fillRect/>
          </a:stretch>
        </p:blipFill>
        <p:spPr>
          <a:xfrm>
            <a:off x="6643702" y="3428999"/>
            <a:ext cx="1500198" cy="3026715"/>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Knox Key Control Systems</a:t>
            </a:r>
            <a:endParaRPr lang="en-US" dirty="0"/>
          </a:p>
        </p:txBody>
      </p:sp>
      <p:sp>
        <p:nvSpPr>
          <p:cNvPr id="3" name="Content Placeholder 2"/>
          <p:cNvSpPr>
            <a:spLocks noGrp="1"/>
          </p:cNvSpPr>
          <p:nvPr>
            <p:ph idx="1"/>
          </p:nvPr>
        </p:nvSpPr>
        <p:spPr/>
        <p:txBody>
          <a:bodyPr>
            <a:normAutofit/>
          </a:bodyPr>
          <a:lstStyle/>
          <a:p>
            <a:r>
              <a:rPr lang="en-US" dirty="0" err="1" smtClean="0"/>
              <a:t>SentraLok</a:t>
            </a:r>
            <a:endParaRPr lang="en-US" dirty="0" smtClean="0"/>
          </a:p>
          <a:p>
            <a:endParaRPr lang="en-US" dirty="0" smtClean="0"/>
          </a:p>
          <a:p>
            <a:endParaRPr lang="en-US" dirty="0" smtClean="0"/>
          </a:p>
          <a:p>
            <a:endParaRPr lang="en-US" dirty="0" smtClean="0"/>
          </a:p>
          <a:p>
            <a:pPr>
              <a:buNone/>
            </a:pPr>
            <a:endParaRPr lang="en-US" dirty="0"/>
          </a:p>
        </p:txBody>
      </p:sp>
      <p:pic>
        <p:nvPicPr>
          <p:cNvPr id="5" name="Picture 4" descr="sentralok.jpg"/>
          <p:cNvPicPr>
            <a:picLocks noChangeAspect="1"/>
          </p:cNvPicPr>
          <p:nvPr/>
        </p:nvPicPr>
        <p:blipFill>
          <a:blip r:embed="rId2"/>
          <a:stretch>
            <a:fillRect/>
          </a:stretch>
        </p:blipFill>
        <p:spPr>
          <a:xfrm>
            <a:off x="2714612" y="2071678"/>
            <a:ext cx="5499100" cy="43942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Knox Key Control Systems</a:t>
            </a:r>
            <a:endParaRPr lang="en-US" dirty="0"/>
          </a:p>
        </p:txBody>
      </p:sp>
      <p:sp>
        <p:nvSpPr>
          <p:cNvPr id="3" name="Content Placeholder 2"/>
          <p:cNvSpPr>
            <a:spLocks noGrp="1"/>
          </p:cNvSpPr>
          <p:nvPr>
            <p:ph idx="1"/>
          </p:nvPr>
        </p:nvSpPr>
        <p:spPr/>
        <p:txBody>
          <a:bodyPr>
            <a:normAutofit/>
          </a:bodyPr>
          <a:lstStyle/>
          <a:p>
            <a:r>
              <a:rPr lang="en-US" dirty="0" err="1" smtClean="0"/>
              <a:t>KeySecure</a:t>
            </a:r>
            <a:r>
              <a:rPr lang="en-US" dirty="0" smtClean="0"/>
              <a:t> </a:t>
            </a:r>
            <a:endParaRPr lang="en-US" dirty="0" smtClean="0"/>
          </a:p>
          <a:p>
            <a:endParaRPr lang="en-US" dirty="0" smtClean="0"/>
          </a:p>
          <a:p>
            <a:endParaRPr lang="en-US" dirty="0" smtClean="0"/>
          </a:p>
          <a:p>
            <a:endParaRPr lang="en-US" dirty="0" smtClean="0"/>
          </a:p>
          <a:p>
            <a:pPr>
              <a:buNone/>
            </a:pPr>
            <a:endParaRPr lang="en-US" dirty="0"/>
          </a:p>
        </p:txBody>
      </p:sp>
      <p:pic>
        <p:nvPicPr>
          <p:cNvPr id="6" name="Picture 5" descr="Knox_KeySecure 1.jpg"/>
          <p:cNvPicPr>
            <a:picLocks noChangeAspect="1"/>
          </p:cNvPicPr>
          <p:nvPr/>
        </p:nvPicPr>
        <p:blipFill>
          <a:blip r:embed="rId2" cstate="print"/>
          <a:stretch>
            <a:fillRect/>
          </a:stretch>
        </p:blipFill>
        <p:spPr>
          <a:xfrm>
            <a:off x="3428992" y="1785926"/>
            <a:ext cx="4187952" cy="4910328"/>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Knox Key Control Systems</a:t>
            </a:r>
            <a:endParaRPr lang="en-US" dirty="0"/>
          </a:p>
        </p:txBody>
      </p:sp>
      <p:sp>
        <p:nvSpPr>
          <p:cNvPr id="3" name="Content Placeholder 2"/>
          <p:cNvSpPr>
            <a:spLocks noGrp="1"/>
          </p:cNvSpPr>
          <p:nvPr>
            <p:ph idx="1"/>
          </p:nvPr>
        </p:nvSpPr>
        <p:spPr/>
        <p:txBody>
          <a:bodyPr>
            <a:normAutofit/>
          </a:bodyPr>
          <a:lstStyle/>
          <a:p>
            <a:r>
              <a:rPr lang="en-US" dirty="0" err="1" smtClean="0"/>
              <a:t>KeySecure</a:t>
            </a:r>
            <a:r>
              <a:rPr lang="en-US" dirty="0" smtClean="0"/>
              <a:t> 3b </a:t>
            </a:r>
            <a:endParaRPr lang="en-US" dirty="0" smtClean="0"/>
          </a:p>
          <a:p>
            <a:endParaRPr lang="en-US" dirty="0" smtClean="0"/>
          </a:p>
          <a:p>
            <a:endParaRPr lang="en-US" dirty="0" smtClean="0"/>
          </a:p>
          <a:p>
            <a:endParaRPr lang="en-US" dirty="0" smtClean="0"/>
          </a:p>
          <a:p>
            <a:pPr>
              <a:buNone/>
            </a:pPr>
            <a:endParaRPr lang="en-US" dirty="0"/>
          </a:p>
        </p:txBody>
      </p:sp>
      <p:pic>
        <p:nvPicPr>
          <p:cNvPr id="5" name="Picture 4" descr="keysecure 3b.jpg"/>
          <p:cNvPicPr>
            <a:picLocks noChangeAspect="1"/>
          </p:cNvPicPr>
          <p:nvPr/>
        </p:nvPicPr>
        <p:blipFill>
          <a:blip r:embed="rId2"/>
          <a:stretch>
            <a:fillRect/>
          </a:stretch>
        </p:blipFill>
        <p:spPr>
          <a:xfrm>
            <a:off x="3286116" y="2000240"/>
            <a:ext cx="4740930" cy="4357694"/>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Knox Key Control Systems</a:t>
            </a:r>
            <a:endParaRPr lang="en-US" dirty="0"/>
          </a:p>
        </p:txBody>
      </p:sp>
      <p:sp>
        <p:nvSpPr>
          <p:cNvPr id="3" name="Content Placeholder 2"/>
          <p:cNvSpPr>
            <a:spLocks noGrp="1"/>
          </p:cNvSpPr>
          <p:nvPr>
            <p:ph idx="1"/>
          </p:nvPr>
        </p:nvSpPr>
        <p:spPr/>
        <p:txBody>
          <a:bodyPr>
            <a:normAutofit/>
          </a:bodyPr>
          <a:lstStyle/>
          <a:p>
            <a:r>
              <a:rPr lang="en-US" dirty="0" err="1" smtClean="0"/>
              <a:t>KeySecure</a:t>
            </a:r>
            <a:r>
              <a:rPr lang="en-US" dirty="0" smtClean="0"/>
              <a:t> USB </a:t>
            </a:r>
            <a:endParaRPr lang="en-US" dirty="0" smtClean="0"/>
          </a:p>
          <a:p>
            <a:endParaRPr lang="en-US" dirty="0" smtClean="0"/>
          </a:p>
          <a:p>
            <a:endParaRPr lang="en-US" dirty="0" smtClean="0"/>
          </a:p>
          <a:p>
            <a:endParaRPr lang="en-US" dirty="0" smtClean="0"/>
          </a:p>
          <a:p>
            <a:pPr>
              <a:buNone/>
            </a:pPr>
            <a:endParaRPr lang="en-US" dirty="0"/>
          </a:p>
        </p:txBody>
      </p:sp>
      <p:pic>
        <p:nvPicPr>
          <p:cNvPr id="6" name="Picture 5" descr="keysecure usb.jpg"/>
          <p:cNvPicPr>
            <a:picLocks noChangeAspect="1"/>
          </p:cNvPicPr>
          <p:nvPr/>
        </p:nvPicPr>
        <p:blipFill>
          <a:blip r:embed="rId2"/>
          <a:stretch>
            <a:fillRect/>
          </a:stretch>
        </p:blipFill>
        <p:spPr>
          <a:xfrm>
            <a:off x="3286116" y="1928802"/>
            <a:ext cx="5429288" cy="444091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7166"/>
            <a:ext cx="8229600" cy="1143000"/>
          </a:xfrm>
        </p:spPr>
        <p:txBody>
          <a:bodyPr/>
          <a:lstStyle/>
          <a:p>
            <a:r>
              <a:rPr lang="en-US" dirty="0" smtClean="0"/>
              <a:t>Forged from Fire</a:t>
            </a:r>
            <a:endParaRPr lang="en-US" dirty="0"/>
          </a:p>
        </p:txBody>
      </p:sp>
      <p:sp>
        <p:nvSpPr>
          <p:cNvPr id="3" name="Content Placeholder 2"/>
          <p:cNvSpPr>
            <a:spLocks noGrp="1"/>
          </p:cNvSpPr>
          <p:nvPr>
            <p:ph idx="1"/>
          </p:nvPr>
        </p:nvSpPr>
        <p:spPr>
          <a:xfrm>
            <a:off x="457200" y="1643050"/>
            <a:ext cx="8229600" cy="4681550"/>
          </a:xfrm>
        </p:spPr>
        <p:txBody>
          <a:bodyPr/>
          <a:lstStyle/>
          <a:p>
            <a:r>
              <a:rPr lang="en-US" dirty="0" smtClean="0"/>
              <a:t>Knox was founded by Don </a:t>
            </a:r>
            <a:r>
              <a:rPr lang="en-US" dirty="0" err="1" smtClean="0"/>
              <a:t>Trempala</a:t>
            </a:r>
            <a:r>
              <a:rPr lang="en-US" dirty="0" smtClean="0"/>
              <a:t>, the property manager for a large residential complex</a:t>
            </a:r>
          </a:p>
          <a:p>
            <a:endParaRPr lang="en-US" dirty="0" smtClean="0"/>
          </a:p>
          <a:p>
            <a:r>
              <a:rPr lang="en-US" dirty="0" smtClean="0"/>
              <a:t>Don was frustrated that he was called to provide keys to open any unit when emergency services was called, and/or that he had to have doors, etc. replaced if an emergency necessitated destructive entry</a:t>
            </a:r>
          </a:p>
          <a:p>
            <a:endParaRPr lang="en-US" dirty="0" smtClean="0"/>
          </a:p>
          <a:p>
            <a:r>
              <a:rPr lang="en-US" dirty="0" smtClean="0"/>
              <a:t>Don developed the first Knox Box to provide access to emergency responders without needing his assistance</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Knox Key Control Systems</a:t>
            </a:r>
            <a:endParaRPr lang="en-US" dirty="0"/>
          </a:p>
        </p:txBody>
      </p:sp>
      <p:sp>
        <p:nvSpPr>
          <p:cNvPr id="3" name="Content Placeholder 2"/>
          <p:cNvSpPr>
            <a:spLocks noGrp="1"/>
          </p:cNvSpPr>
          <p:nvPr>
            <p:ph idx="1"/>
          </p:nvPr>
        </p:nvSpPr>
        <p:spPr/>
        <p:txBody>
          <a:bodyPr>
            <a:normAutofit/>
          </a:bodyPr>
          <a:lstStyle/>
          <a:p>
            <a:r>
              <a:rPr lang="en-US" dirty="0" err="1" smtClean="0"/>
              <a:t>KeySecure</a:t>
            </a:r>
            <a:r>
              <a:rPr lang="en-US" dirty="0" smtClean="0"/>
              <a:t> 4 Wi-Fi</a:t>
            </a:r>
            <a:endParaRPr lang="en-US" dirty="0" smtClean="0"/>
          </a:p>
          <a:p>
            <a:endParaRPr lang="en-US" dirty="0" smtClean="0"/>
          </a:p>
          <a:p>
            <a:endParaRPr lang="en-US" dirty="0" smtClean="0"/>
          </a:p>
          <a:p>
            <a:endParaRPr lang="en-US" dirty="0" smtClean="0"/>
          </a:p>
          <a:p>
            <a:pPr>
              <a:buNone/>
            </a:pPr>
            <a:endParaRPr lang="en-US" dirty="0"/>
          </a:p>
        </p:txBody>
      </p:sp>
      <p:pic>
        <p:nvPicPr>
          <p:cNvPr id="4" name="Picture 3" descr="keysecure 4 wifi back.jpg"/>
          <p:cNvPicPr>
            <a:picLocks noChangeAspect="1"/>
          </p:cNvPicPr>
          <p:nvPr/>
        </p:nvPicPr>
        <p:blipFill>
          <a:blip r:embed="rId2" cstate="print"/>
          <a:stretch>
            <a:fillRect/>
          </a:stretch>
        </p:blipFill>
        <p:spPr>
          <a:xfrm>
            <a:off x="5000628" y="2571744"/>
            <a:ext cx="3674577" cy="3360008"/>
          </a:xfrm>
          <a:prstGeom prst="rect">
            <a:avLst/>
          </a:prstGeom>
        </p:spPr>
      </p:pic>
      <p:pic>
        <p:nvPicPr>
          <p:cNvPr id="5" name="Picture 4" descr="keysecure 4 wifi.jpg"/>
          <p:cNvPicPr>
            <a:picLocks noChangeAspect="1"/>
          </p:cNvPicPr>
          <p:nvPr/>
        </p:nvPicPr>
        <p:blipFill>
          <a:blip r:embed="rId3" cstate="print"/>
          <a:stretch>
            <a:fillRect/>
          </a:stretch>
        </p:blipFill>
        <p:spPr>
          <a:xfrm>
            <a:off x="428596" y="2571743"/>
            <a:ext cx="3714776" cy="3392259"/>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Knox Key Control Systems</a:t>
            </a:r>
            <a:endParaRPr lang="en-US" dirty="0"/>
          </a:p>
        </p:txBody>
      </p:sp>
      <p:sp>
        <p:nvSpPr>
          <p:cNvPr id="3" name="Content Placeholder 2"/>
          <p:cNvSpPr>
            <a:spLocks noGrp="1"/>
          </p:cNvSpPr>
          <p:nvPr>
            <p:ph idx="1"/>
          </p:nvPr>
        </p:nvSpPr>
        <p:spPr/>
        <p:txBody>
          <a:bodyPr>
            <a:normAutofit/>
          </a:bodyPr>
          <a:lstStyle/>
          <a:p>
            <a:r>
              <a:rPr lang="en-US" dirty="0" err="1" smtClean="0"/>
              <a:t>KeySecure</a:t>
            </a:r>
            <a:r>
              <a:rPr lang="en-US" dirty="0" smtClean="0"/>
              <a:t> 5 </a:t>
            </a:r>
            <a:endParaRPr lang="en-US" dirty="0" smtClean="0"/>
          </a:p>
          <a:p>
            <a:endParaRPr lang="en-US" dirty="0" smtClean="0"/>
          </a:p>
          <a:p>
            <a:endParaRPr lang="en-US" dirty="0" smtClean="0"/>
          </a:p>
          <a:p>
            <a:endParaRPr lang="en-US" dirty="0" smtClean="0"/>
          </a:p>
          <a:p>
            <a:pPr>
              <a:buNone/>
            </a:pPr>
            <a:endParaRPr lang="en-US" dirty="0"/>
          </a:p>
        </p:txBody>
      </p:sp>
      <p:pic>
        <p:nvPicPr>
          <p:cNvPr id="4" name="Picture 3" descr="keysecure 5.jpg"/>
          <p:cNvPicPr>
            <a:picLocks noChangeAspect="1"/>
          </p:cNvPicPr>
          <p:nvPr/>
        </p:nvPicPr>
        <p:blipFill>
          <a:blip r:embed="rId2"/>
          <a:stretch>
            <a:fillRect/>
          </a:stretch>
        </p:blipFill>
        <p:spPr>
          <a:xfrm>
            <a:off x="3357554" y="1838360"/>
            <a:ext cx="2681301" cy="4948226"/>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Knox Key Control Systems</a:t>
            </a:r>
            <a:endParaRPr lang="en-US" dirty="0"/>
          </a:p>
        </p:txBody>
      </p:sp>
      <p:sp>
        <p:nvSpPr>
          <p:cNvPr id="3" name="Content Placeholder 2"/>
          <p:cNvSpPr>
            <a:spLocks noGrp="1"/>
          </p:cNvSpPr>
          <p:nvPr>
            <p:ph idx="1"/>
          </p:nvPr>
        </p:nvSpPr>
        <p:spPr/>
        <p:txBody>
          <a:bodyPr>
            <a:normAutofit/>
          </a:bodyPr>
          <a:lstStyle/>
          <a:p>
            <a:r>
              <a:rPr lang="en-US" dirty="0" err="1" smtClean="0"/>
              <a:t>KeySecure</a:t>
            </a:r>
            <a:r>
              <a:rPr lang="en-US" dirty="0" smtClean="0"/>
              <a:t> 6 </a:t>
            </a:r>
            <a:endParaRPr lang="en-US" dirty="0" smtClean="0"/>
          </a:p>
          <a:p>
            <a:endParaRPr lang="en-US" dirty="0" smtClean="0"/>
          </a:p>
          <a:p>
            <a:endParaRPr lang="en-US" dirty="0" smtClean="0"/>
          </a:p>
          <a:p>
            <a:endParaRPr lang="en-US" dirty="0" smtClean="0"/>
          </a:p>
          <a:p>
            <a:pPr>
              <a:buNone/>
            </a:pPr>
            <a:endParaRPr lang="en-US" dirty="0"/>
          </a:p>
        </p:txBody>
      </p:sp>
      <p:pic>
        <p:nvPicPr>
          <p:cNvPr id="4" name="Picture 3" descr="keysecure 6 face.jpg"/>
          <p:cNvPicPr>
            <a:picLocks noChangeAspect="1"/>
          </p:cNvPicPr>
          <p:nvPr/>
        </p:nvPicPr>
        <p:blipFill>
          <a:blip r:embed="rId2"/>
          <a:stretch>
            <a:fillRect/>
          </a:stretch>
        </p:blipFill>
        <p:spPr>
          <a:xfrm>
            <a:off x="3143240" y="1819910"/>
            <a:ext cx="2820366" cy="4895238"/>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Knox Key Control Systems</a:t>
            </a:r>
            <a:endParaRPr lang="en-US" dirty="0"/>
          </a:p>
        </p:txBody>
      </p:sp>
      <p:sp>
        <p:nvSpPr>
          <p:cNvPr id="3" name="Content Placeholder 2"/>
          <p:cNvSpPr>
            <a:spLocks noGrp="1"/>
          </p:cNvSpPr>
          <p:nvPr>
            <p:ph idx="1"/>
          </p:nvPr>
        </p:nvSpPr>
        <p:spPr/>
        <p:txBody>
          <a:bodyPr>
            <a:normAutofit/>
          </a:bodyPr>
          <a:lstStyle/>
          <a:p>
            <a:r>
              <a:rPr lang="en-US" dirty="0" err="1" smtClean="0"/>
              <a:t>KeyDefender</a:t>
            </a:r>
            <a:r>
              <a:rPr lang="en-US" dirty="0" smtClean="0"/>
              <a:t> </a:t>
            </a:r>
            <a:endParaRPr lang="en-US" dirty="0" smtClean="0"/>
          </a:p>
          <a:p>
            <a:endParaRPr lang="en-US" dirty="0" smtClean="0"/>
          </a:p>
          <a:p>
            <a:endParaRPr lang="en-US" dirty="0" smtClean="0"/>
          </a:p>
          <a:p>
            <a:endParaRPr lang="en-US" dirty="0" smtClean="0"/>
          </a:p>
          <a:p>
            <a:pPr>
              <a:buNone/>
            </a:pPr>
            <a:endParaRPr lang="en-US" dirty="0"/>
          </a:p>
        </p:txBody>
      </p:sp>
      <p:pic>
        <p:nvPicPr>
          <p:cNvPr id="5" name="Picture 4" descr="keydefender.jpg"/>
          <p:cNvPicPr>
            <a:picLocks noChangeAspect="1"/>
          </p:cNvPicPr>
          <p:nvPr/>
        </p:nvPicPr>
        <p:blipFill>
          <a:blip r:embed="rId2"/>
          <a:stretch>
            <a:fillRect/>
          </a:stretch>
        </p:blipFill>
        <p:spPr>
          <a:xfrm>
            <a:off x="2928926" y="2000240"/>
            <a:ext cx="5286412" cy="4683662"/>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Knox Document Storage</a:t>
            </a:r>
            <a:endParaRPr lang="en-US" dirty="0"/>
          </a:p>
        </p:txBody>
      </p:sp>
      <p:sp>
        <p:nvSpPr>
          <p:cNvPr id="3" name="Content Placeholder 2"/>
          <p:cNvSpPr>
            <a:spLocks noGrp="1"/>
          </p:cNvSpPr>
          <p:nvPr>
            <p:ph idx="1"/>
          </p:nvPr>
        </p:nvSpPr>
        <p:spPr/>
        <p:txBody>
          <a:bodyPr>
            <a:normAutofit/>
          </a:bodyPr>
          <a:lstStyle/>
          <a:p>
            <a:r>
              <a:rPr lang="en-US" dirty="0" smtClean="0"/>
              <a:t>Elevator </a:t>
            </a:r>
            <a:r>
              <a:rPr lang="en-US" dirty="0" err="1" smtClean="0"/>
              <a:t>Boxen</a:t>
            </a:r>
            <a:r>
              <a:rPr lang="en-US" dirty="0" smtClean="0"/>
              <a:t> </a:t>
            </a:r>
            <a:endParaRPr lang="en-US" dirty="0" smtClean="0"/>
          </a:p>
          <a:p>
            <a:endParaRPr lang="en-US" dirty="0" smtClean="0"/>
          </a:p>
          <a:p>
            <a:endParaRPr lang="en-US" dirty="0" smtClean="0"/>
          </a:p>
          <a:p>
            <a:endParaRPr lang="en-US" dirty="0" smtClean="0"/>
          </a:p>
          <a:p>
            <a:pPr>
              <a:buNone/>
            </a:pPr>
            <a:endParaRPr lang="en-US" dirty="0"/>
          </a:p>
        </p:txBody>
      </p:sp>
      <p:pic>
        <p:nvPicPr>
          <p:cNvPr id="5" name="Picture 4" descr="elevator box brown.jpg"/>
          <p:cNvPicPr>
            <a:picLocks noChangeAspect="1"/>
          </p:cNvPicPr>
          <p:nvPr/>
        </p:nvPicPr>
        <p:blipFill>
          <a:blip r:embed="rId2"/>
          <a:stretch>
            <a:fillRect/>
          </a:stretch>
        </p:blipFill>
        <p:spPr>
          <a:xfrm>
            <a:off x="3286116" y="1857364"/>
            <a:ext cx="2103120" cy="2819400"/>
          </a:xfrm>
          <a:prstGeom prst="rect">
            <a:avLst/>
          </a:prstGeom>
        </p:spPr>
      </p:pic>
      <p:pic>
        <p:nvPicPr>
          <p:cNvPr id="6" name="Picture 5" descr="elevator box red open.jpg"/>
          <p:cNvPicPr>
            <a:picLocks noChangeAspect="1"/>
          </p:cNvPicPr>
          <p:nvPr/>
        </p:nvPicPr>
        <p:blipFill>
          <a:blip r:embed="rId3"/>
          <a:stretch>
            <a:fillRect/>
          </a:stretch>
        </p:blipFill>
        <p:spPr>
          <a:xfrm>
            <a:off x="3929058" y="4695848"/>
            <a:ext cx="2682240" cy="2019300"/>
          </a:xfrm>
          <a:prstGeom prst="rect">
            <a:avLst/>
          </a:prstGeom>
        </p:spPr>
      </p:pic>
      <p:pic>
        <p:nvPicPr>
          <p:cNvPr id="7" name="Picture 6" descr="elevator box silver.jpg"/>
          <p:cNvPicPr>
            <a:picLocks noChangeAspect="1"/>
          </p:cNvPicPr>
          <p:nvPr/>
        </p:nvPicPr>
        <p:blipFill>
          <a:blip r:embed="rId4"/>
          <a:stretch>
            <a:fillRect/>
          </a:stretch>
        </p:blipFill>
        <p:spPr>
          <a:xfrm>
            <a:off x="5929322" y="1928802"/>
            <a:ext cx="2000264" cy="2696008"/>
          </a:xfrm>
          <a:prstGeom prst="rect">
            <a:avLst/>
          </a:prstGeom>
        </p:spPr>
      </p:pic>
      <p:pic>
        <p:nvPicPr>
          <p:cNvPr id="8" name="Picture 7" descr="elevator boxes red.jpg"/>
          <p:cNvPicPr>
            <a:picLocks noChangeAspect="1"/>
          </p:cNvPicPr>
          <p:nvPr/>
        </p:nvPicPr>
        <p:blipFill>
          <a:blip r:embed="rId5"/>
          <a:stretch>
            <a:fillRect/>
          </a:stretch>
        </p:blipFill>
        <p:spPr>
          <a:xfrm>
            <a:off x="214282" y="2714620"/>
            <a:ext cx="3032112" cy="3071834"/>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Knox Document Storage</a:t>
            </a:r>
            <a:endParaRPr lang="en-US" dirty="0"/>
          </a:p>
        </p:txBody>
      </p:sp>
      <p:sp>
        <p:nvSpPr>
          <p:cNvPr id="3" name="Content Placeholder 2"/>
          <p:cNvSpPr>
            <a:spLocks noGrp="1"/>
          </p:cNvSpPr>
          <p:nvPr>
            <p:ph idx="1"/>
          </p:nvPr>
        </p:nvSpPr>
        <p:spPr/>
        <p:txBody>
          <a:bodyPr>
            <a:normAutofit/>
          </a:bodyPr>
          <a:lstStyle/>
          <a:p>
            <a:r>
              <a:rPr lang="en-US" dirty="0" smtClean="0"/>
              <a:t>Knox 1300 Cabinet </a:t>
            </a:r>
            <a:endParaRPr lang="en-US" dirty="0" smtClean="0"/>
          </a:p>
          <a:p>
            <a:endParaRPr lang="en-US" dirty="0" smtClean="0"/>
          </a:p>
          <a:p>
            <a:endParaRPr lang="en-US" dirty="0" smtClean="0"/>
          </a:p>
          <a:p>
            <a:endParaRPr lang="en-US" dirty="0" smtClean="0"/>
          </a:p>
          <a:p>
            <a:pPr>
              <a:buNone/>
            </a:pPr>
            <a:endParaRPr lang="en-US" dirty="0"/>
          </a:p>
        </p:txBody>
      </p:sp>
      <p:pic>
        <p:nvPicPr>
          <p:cNvPr id="9" name="Picture 8" descr="knox cabinet.jpg"/>
          <p:cNvPicPr>
            <a:picLocks noChangeAspect="1"/>
          </p:cNvPicPr>
          <p:nvPr/>
        </p:nvPicPr>
        <p:blipFill>
          <a:blip r:embed="rId2"/>
          <a:stretch>
            <a:fillRect/>
          </a:stretch>
        </p:blipFill>
        <p:spPr>
          <a:xfrm>
            <a:off x="1785918" y="2357430"/>
            <a:ext cx="6643734" cy="4324412"/>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Up</a:t>
            </a:r>
            <a:endParaRPr lang="en-US" dirty="0"/>
          </a:p>
        </p:txBody>
      </p:sp>
      <p:sp>
        <p:nvSpPr>
          <p:cNvPr id="3" name="Content Placeholder 2"/>
          <p:cNvSpPr>
            <a:spLocks noGrp="1"/>
          </p:cNvSpPr>
          <p:nvPr>
            <p:ph idx="1"/>
          </p:nvPr>
        </p:nvSpPr>
        <p:spPr/>
        <p:txBody>
          <a:bodyPr>
            <a:normAutofit/>
          </a:bodyPr>
          <a:lstStyle/>
          <a:p>
            <a:r>
              <a:rPr lang="en-US" dirty="0" smtClean="0"/>
              <a:t>Knox Power Control</a:t>
            </a:r>
            <a:endParaRPr lang="en-US" dirty="0" smtClean="0"/>
          </a:p>
          <a:p>
            <a:endParaRPr lang="en-US" dirty="0" smtClean="0"/>
          </a:p>
          <a:p>
            <a:endParaRPr lang="en-US" dirty="0" smtClean="0"/>
          </a:p>
          <a:p>
            <a:endParaRPr lang="en-US" dirty="0" smtClean="0"/>
          </a:p>
          <a:p>
            <a:pPr>
              <a:buNone/>
            </a:pPr>
            <a:endParaRPr lang="en-US" dirty="0"/>
          </a:p>
        </p:txBody>
      </p:sp>
      <p:pic>
        <p:nvPicPr>
          <p:cNvPr id="5" name="Picture 4" descr="knox-power-control.jpg"/>
          <p:cNvPicPr>
            <a:picLocks noChangeAspect="1"/>
          </p:cNvPicPr>
          <p:nvPr/>
        </p:nvPicPr>
        <p:blipFill>
          <a:blip r:embed="rId2"/>
          <a:stretch>
            <a:fillRect/>
          </a:stretch>
        </p:blipFill>
        <p:spPr>
          <a:xfrm>
            <a:off x="500034" y="2743787"/>
            <a:ext cx="8215370" cy="3256981"/>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Knox Padlocks</a:t>
            </a:r>
            <a:endParaRPr lang="en-US" dirty="0"/>
          </a:p>
        </p:txBody>
      </p:sp>
      <p:sp>
        <p:nvSpPr>
          <p:cNvPr id="3" name="Content Placeholder 2"/>
          <p:cNvSpPr>
            <a:spLocks noGrp="1"/>
          </p:cNvSpPr>
          <p:nvPr>
            <p:ph idx="1"/>
          </p:nvPr>
        </p:nvSpPr>
        <p:spPr/>
        <p:txBody>
          <a:bodyPr>
            <a:normAutofit/>
          </a:bodyPr>
          <a:lstStyle/>
          <a:p>
            <a:endParaRPr lang="en-US" dirty="0" smtClean="0"/>
          </a:p>
          <a:p>
            <a:endParaRPr lang="en-US" dirty="0" smtClean="0"/>
          </a:p>
          <a:p>
            <a:pPr>
              <a:buNone/>
            </a:pPr>
            <a:endParaRPr lang="en-US" dirty="0"/>
          </a:p>
        </p:txBody>
      </p:sp>
      <p:pic>
        <p:nvPicPr>
          <p:cNvPr id="6" name="Picture 5" descr="knox padlock red.jpg"/>
          <p:cNvPicPr>
            <a:picLocks noChangeAspect="1"/>
          </p:cNvPicPr>
          <p:nvPr/>
        </p:nvPicPr>
        <p:blipFill>
          <a:blip r:embed="rId2" cstate="print"/>
          <a:stretch>
            <a:fillRect/>
          </a:stretch>
        </p:blipFill>
        <p:spPr>
          <a:xfrm>
            <a:off x="6000760" y="2000240"/>
            <a:ext cx="2303117" cy="4286256"/>
          </a:xfrm>
          <a:prstGeom prst="rect">
            <a:avLst/>
          </a:prstGeom>
        </p:spPr>
      </p:pic>
      <p:pic>
        <p:nvPicPr>
          <p:cNvPr id="5" name="Picture 4" descr="knox padlocks.jpg"/>
          <p:cNvPicPr>
            <a:picLocks noChangeAspect="1"/>
          </p:cNvPicPr>
          <p:nvPr/>
        </p:nvPicPr>
        <p:blipFill>
          <a:blip r:embed="rId3"/>
          <a:stretch>
            <a:fillRect/>
          </a:stretch>
        </p:blipFill>
        <p:spPr>
          <a:xfrm>
            <a:off x="428596" y="2786058"/>
            <a:ext cx="5405193" cy="2836887"/>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Knox </a:t>
            </a:r>
            <a:r>
              <a:rPr lang="en-US" dirty="0" err="1" smtClean="0"/>
              <a:t>MedVaults</a:t>
            </a:r>
            <a:endParaRPr lang="en-US" dirty="0"/>
          </a:p>
        </p:txBody>
      </p:sp>
      <p:sp>
        <p:nvSpPr>
          <p:cNvPr id="3" name="Content Placeholder 2"/>
          <p:cNvSpPr>
            <a:spLocks noGrp="1"/>
          </p:cNvSpPr>
          <p:nvPr>
            <p:ph idx="1"/>
          </p:nvPr>
        </p:nvSpPr>
        <p:spPr/>
        <p:txBody>
          <a:bodyPr>
            <a:normAutofit/>
          </a:bodyPr>
          <a:lstStyle/>
          <a:p>
            <a:r>
              <a:rPr lang="en-US" dirty="0" smtClean="0"/>
              <a:t>Knox </a:t>
            </a:r>
            <a:r>
              <a:rPr lang="en-US" dirty="0" err="1" smtClean="0"/>
              <a:t>MedVault</a:t>
            </a:r>
            <a:r>
              <a:rPr lang="en-US" dirty="0" smtClean="0"/>
              <a:t> I</a:t>
            </a:r>
            <a:endParaRPr lang="en-US" dirty="0" smtClean="0"/>
          </a:p>
          <a:p>
            <a:endParaRPr lang="en-US" dirty="0" smtClean="0"/>
          </a:p>
          <a:p>
            <a:endParaRPr lang="en-US" dirty="0" smtClean="0"/>
          </a:p>
          <a:p>
            <a:endParaRPr lang="en-US" dirty="0" smtClean="0"/>
          </a:p>
          <a:p>
            <a:pPr>
              <a:buNone/>
            </a:pPr>
            <a:endParaRPr lang="en-US" dirty="0"/>
          </a:p>
        </p:txBody>
      </p:sp>
      <p:pic>
        <p:nvPicPr>
          <p:cNvPr id="6" name="Picture 5" descr="Medvault I.jpg"/>
          <p:cNvPicPr>
            <a:picLocks noChangeAspect="1"/>
          </p:cNvPicPr>
          <p:nvPr/>
        </p:nvPicPr>
        <p:blipFill>
          <a:blip r:embed="rId2"/>
          <a:stretch>
            <a:fillRect/>
          </a:stretch>
        </p:blipFill>
        <p:spPr>
          <a:xfrm>
            <a:off x="3286116" y="2143116"/>
            <a:ext cx="5021608" cy="4028529"/>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Knox </a:t>
            </a:r>
            <a:r>
              <a:rPr lang="en-US" dirty="0" err="1" smtClean="0"/>
              <a:t>MedVaults</a:t>
            </a:r>
            <a:endParaRPr lang="en-US" dirty="0"/>
          </a:p>
        </p:txBody>
      </p:sp>
      <p:sp>
        <p:nvSpPr>
          <p:cNvPr id="3" name="Content Placeholder 2"/>
          <p:cNvSpPr>
            <a:spLocks noGrp="1"/>
          </p:cNvSpPr>
          <p:nvPr>
            <p:ph idx="1"/>
          </p:nvPr>
        </p:nvSpPr>
        <p:spPr/>
        <p:txBody>
          <a:bodyPr>
            <a:normAutofit/>
          </a:bodyPr>
          <a:lstStyle/>
          <a:p>
            <a:r>
              <a:rPr lang="en-US" dirty="0" smtClean="0"/>
              <a:t>Knox </a:t>
            </a:r>
            <a:r>
              <a:rPr lang="en-US" dirty="0" err="1" smtClean="0"/>
              <a:t>MedVault</a:t>
            </a:r>
            <a:r>
              <a:rPr lang="en-US" dirty="0" smtClean="0"/>
              <a:t> 5500 (</a:t>
            </a:r>
            <a:r>
              <a:rPr lang="en-US" dirty="0" err="1" smtClean="0"/>
              <a:t>MedVault</a:t>
            </a:r>
            <a:r>
              <a:rPr lang="en-US" dirty="0" smtClean="0"/>
              <a:t> 2)</a:t>
            </a:r>
            <a:endParaRPr lang="en-US" dirty="0" smtClean="0"/>
          </a:p>
          <a:p>
            <a:endParaRPr lang="en-US" dirty="0" smtClean="0"/>
          </a:p>
          <a:p>
            <a:endParaRPr lang="en-US" dirty="0" smtClean="0"/>
          </a:p>
          <a:p>
            <a:endParaRPr lang="en-US" dirty="0" smtClean="0"/>
          </a:p>
          <a:p>
            <a:pPr>
              <a:buNone/>
            </a:pPr>
            <a:endParaRPr lang="en-US" dirty="0"/>
          </a:p>
        </p:txBody>
      </p:sp>
      <p:pic>
        <p:nvPicPr>
          <p:cNvPr id="5" name="Picture 4" descr="medvault 2 face.jpg"/>
          <p:cNvPicPr>
            <a:picLocks noChangeAspect="1"/>
          </p:cNvPicPr>
          <p:nvPr/>
        </p:nvPicPr>
        <p:blipFill>
          <a:blip r:embed="rId2"/>
          <a:stretch>
            <a:fillRect/>
          </a:stretch>
        </p:blipFill>
        <p:spPr>
          <a:xfrm>
            <a:off x="3188635" y="2500306"/>
            <a:ext cx="5612448" cy="399763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7166"/>
            <a:ext cx="8229600" cy="1143000"/>
          </a:xfrm>
        </p:spPr>
        <p:txBody>
          <a:bodyPr>
            <a:normAutofit fontScale="90000"/>
          </a:bodyPr>
          <a:lstStyle/>
          <a:p>
            <a:r>
              <a:rPr lang="en-US" dirty="0" smtClean="0"/>
              <a:t>From John Wayne to Sky Harbor</a:t>
            </a:r>
            <a:endParaRPr lang="en-US" dirty="0"/>
          </a:p>
        </p:txBody>
      </p:sp>
      <p:sp>
        <p:nvSpPr>
          <p:cNvPr id="3" name="Content Placeholder 2"/>
          <p:cNvSpPr>
            <a:spLocks noGrp="1"/>
          </p:cNvSpPr>
          <p:nvPr>
            <p:ph idx="1"/>
          </p:nvPr>
        </p:nvSpPr>
        <p:spPr>
          <a:xfrm>
            <a:off x="457200" y="1643050"/>
            <a:ext cx="8229600" cy="4681550"/>
          </a:xfrm>
        </p:spPr>
        <p:txBody>
          <a:bodyPr>
            <a:normAutofit/>
          </a:bodyPr>
          <a:lstStyle/>
          <a:p>
            <a:endParaRPr lang="en-US" dirty="0" smtClean="0"/>
          </a:p>
          <a:p>
            <a:r>
              <a:rPr lang="en-US" dirty="0" smtClean="0"/>
              <a:t>Knox Boxes were produced in Irvine, CA for many years until manufacturing was moved to Deer Valley in Phoenix, AZ</a:t>
            </a:r>
          </a:p>
          <a:p>
            <a:endParaRPr lang="en-US" dirty="0" smtClean="0"/>
          </a:p>
          <a:p>
            <a:r>
              <a:rPr lang="en-US" dirty="0" smtClean="0"/>
              <a:t>Knox Boxes can often be dated by their indicated manufacturing origin</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Knox </a:t>
            </a:r>
            <a:r>
              <a:rPr lang="en-US" dirty="0" err="1" smtClean="0"/>
              <a:t>MedVaults</a:t>
            </a:r>
            <a:endParaRPr lang="en-US" dirty="0"/>
          </a:p>
        </p:txBody>
      </p:sp>
      <p:sp>
        <p:nvSpPr>
          <p:cNvPr id="3" name="Content Placeholder 2"/>
          <p:cNvSpPr>
            <a:spLocks noGrp="1"/>
          </p:cNvSpPr>
          <p:nvPr>
            <p:ph idx="1"/>
          </p:nvPr>
        </p:nvSpPr>
        <p:spPr/>
        <p:txBody>
          <a:bodyPr>
            <a:normAutofit/>
          </a:bodyPr>
          <a:lstStyle/>
          <a:p>
            <a:r>
              <a:rPr lang="en-US" dirty="0" smtClean="0"/>
              <a:t>Knox </a:t>
            </a:r>
            <a:r>
              <a:rPr lang="en-US" dirty="0" err="1" smtClean="0"/>
              <a:t>MedVault</a:t>
            </a:r>
            <a:r>
              <a:rPr lang="en-US" dirty="0" smtClean="0"/>
              <a:t> Mini</a:t>
            </a:r>
            <a:endParaRPr lang="en-US" dirty="0" smtClean="0"/>
          </a:p>
          <a:p>
            <a:endParaRPr lang="en-US" dirty="0" smtClean="0"/>
          </a:p>
          <a:p>
            <a:endParaRPr lang="en-US" dirty="0" smtClean="0"/>
          </a:p>
          <a:p>
            <a:endParaRPr lang="en-US" dirty="0" smtClean="0"/>
          </a:p>
          <a:p>
            <a:pPr>
              <a:buNone/>
            </a:pPr>
            <a:endParaRPr lang="en-US" dirty="0"/>
          </a:p>
        </p:txBody>
      </p:sp>
      <p:pic>
        <p:nvPicPr>
          <p:cNvPr id="7" name="Picture 6" descr="medvault mini.jpg"/>
          <p:cNvPicPr>
            <a:picLocks noChangeAspect="1"/>
          </p:cNvPicPr>
          <p:nvPr/>
        </p:nvPicPr>
        <p:blipFill>
          <a:blip r:embed="rId2"/>
          <a:stretch>
            <a:fillRect/>
          </a:stretch>
        </p:blipFill>
        <p:spPr>
          <a:xfrm>
            <a:off x="3929058" y="2000240"/>
            <a:ext cx="4580596" cy="4537787"/>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Knox Narcotics Safes</a:t>
            </a:r>
            <a:endParaRPr lang="en-US" dirty="0"/>
          </a:p>
        </p:txBody>
      </p:sp>
      <p:sp>
        <p:nvSpPr>
          <p:cNvPr id="3" name="Content Placeholder 2"/>
          <p:cNvSpPr>
            <a:spLocks noGrp="1"/>
          </p:cNvSpPr>
          <p:nvPr>
            <p:ph idx="1"/>
          </p:nvPr>
        </p:nvSpPr>
        <p:spPr/>
        <p:txBody>
          <a:bodyPr>
            <a:normAutofit/>
          </a:bodyPr>
          <a:lstStyle/>
          <a:p>
            <a:endParaRPr lang="en-US" dirty="0" smtClean="0"/>
          </a:p>
          <a:p>
            <a:endParaRPr lang="en-US" dirty="0" smtClean="0"/>
          </a:p>
          <a:p>
            <a:endParaRPr lang="en-US" dirty="0" smtClean="0"/>
          </a:p>
          <a:p>
            <a:endParaRPr lang="en-US" dirty="0" smtClean="0"/>
          </a:p>
          <a:p>
            <a:pPr>
              <a:buNone/>
            </a:pPr>
            <a:endParaRPr lang="en-US" dirty="0"/>
          </a:p>
        </p:txBody>
      </p:sp>
      <p:pic>
        <p:nvPicPr>
          <p:cNvPr id="5" name="Picture 4" descr="Knox narcotics safes.jpg"/>
          <p:cNvPicPr>
            <a:picLocks noChangeAspect="1"/>
          </p:cNvPicPr>
          <p:nvPr/>
        </p:nvPicPr>
        <p:blipFill>
          <a:blip r:embed="rId2"/>
          <a:stretch>
            <a:fillRect/>
          </a:stretch>
        </p:blipFill>
        <p:spPr>
          <a:xfrm>
            <a:off x="1357290" y="1928802"/>
            <a:ext cx="6929486" cy="4669871"/>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Rapid Access Competitors</a:t>
            </a:r>
            <a:endParaRPr lang="en-US" dirty="0"/>
          </a:p>
        </p:txBody>
      </p:sp>
      <p:sp>
        <p:nvSpPr>
          <p:cNvPr id="3" name="Content Placeholder 2"/>
          <p:cNvSpPr>
            <a:spLocks noGrp="1"/>
          </p:cNvSpPr>
          <p:nvPr>
            <p:ph idx="1"/>
          </p:nvPr>
        </p:nvSpPr>
        <p:spPr/>
        <p:txBody>
          <a:bodyPr>
            <a:normAutofit/>
          </a:bodyPr>
          <a:lstStyle/>
          <a:p>
            <a:endParaRPr lang="en-US" dirty="0" smtClean="0"/>
          </a:p>
          <a:p>
            <a:endParaRPr lang="en-US" dirty="0" smtClean="0"/>
          </a:p>
          <a:p>
            <a:endParaRPr lang="en-US" dirty="0" smtClean="0"/>
          </a:p>
          <a:p>
            <a:endParaRPr lang="en-US" dirty="0" smtClean="0"/>
          </a:p>
          <a:p>
            <a:pPr>
              <a:buNone/>
            </a:pPr>
            <a:endParaRPr lang="en-US" dirty="0"/>
          </a:p>
        </p:txBody>
      </p:sp>
      <p:pic>
        <p:nvPicPr>
          <p:cNvPr id="7" name="Picture 6" descr="Supra Key Box.jpg"/>
          <p:cNvPicPr>
            <a:picLocks noChangeAspect="1"/>
          </p:cNvPicPr>
          <p:nvPr/>
        </p:nvPicPr>
        <p:blipFill>
          <a:blip r:embed="rId2" cstate="print"/>
          <a:stretch>
            <a:fillRect/>
          </a:stretch>
        </p:blipFill>
        <p:spPr>
          <a:xfrm>
            <a:off x="4214810" y="2071678"/>
            <a:ext cx="2258312" cy="4014776"/>
          </a:xfrm>
          <a:prstGeom prst="rect">
            <a:avLst/>
          </a:prstGeom>
        </p:spPr>
      </p:pic>
      <p:pic>
        <p:nvPicPr>
          <p:cNvPr id="8" name="Picture 7" descr="Supra Key.jpg"/>
          <p:cNvPicPr>
            <a:picLocks noChangeAspect="1"/>
          </p:cNvPicPr>
          <p:nvPr/>
        </p:nvPicPr>
        <p:blipFill>
          <a:blip r:embed="rId3" cstate="print"/>
          <a:stretch>
            <a:fillRect/>
          </a:stretch>
        </p:blipFill>
        <p:spPr>
          <a:xfrm>
            <a:off x="1357290" y="2357430"/>
            <a:ext cx="1964976" cy="3493290"/>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Rapid Access Competitors</a:t>
            </a:r>
            <a:endParaRPr lang="en-US" dirty="0"/>
          </a:p>
        </p:txBody>
      </p:sp>
      <p:sp>
        <p:nvSpPr>
          <p:cNvPr id="3" name="Content Placeholder 2"/>
          <p:cNvSpPr>
            <a:spLocks noGrp="1"/>
          </p:cNvSpPr>
          <p:nvPr>
            <p:ph idx="1"/>
          </p:nvPr>
        </p:nvSpPr>
        <p:spPr/>
        <p:txBody>
          <a:bodyPr>
            <a:normAutofit/>
          </a:bodyPr>
          <a:lstStyle/>
          <a:p>
            <a:endParaRPr lang="en-US" dirty="0" smtClean="0"/>
          </a:p>
          <a:p>
            <a:endParaRPr lang="en-US" dirty="0" smtClean="0"/>
          </a:p>
          <a:p>
            <a:endParaRPr lang="en-US" dirty="0" smtClean="0"/>
          </a:p>
          <a:p>
            <a:endParaRPr lang="en-US" dirty="0" smtClean="0"/>
          </a:p>
          <a:p>
            <a:pPr>
              <a:buNone/>
            </a:pPr>
            <a:endParaRPr lang="en-US" dirty="0"/>
          </a:p>
        </p:txBody>
      </p:sp>
      <p:pic>
        <p:nvPicPr>
          <p:cNvPr id="6" name="Picture 5" descr="Supra Max Lock Box.jpg"/>
          <p:cNvPicPr>
            <a:picLocks noChangeAspect="1"/>
          </p:cNvPicPr>
          <p:nvPr/>
        </p:nvPicPr>
        <p:blipFill>
          <a:blip r:embed="rId2"/>
          <a:stretch>
            <a:fillRect/>
          </a:stretch>
        </p:blipFill>
        <p:spPr>
          <a:xfrm>
            <a:off x="714348" y="2428868"/>
            <a:ext cx="3540132" cy="3327724"/>
          </a:xfrm>
          <a:prstGeom prst="rect">
            <a:avLst/>
          </a:prstGeom>
        </p:spPr>
      </p:pic>
      <p:pic>
        <p:nvPicPr>
          <p:cNvPr id="9" name="Picture 8" descr="unknown key control box.jpg"/>
          <p:cNvPicPr>
            <a:picLocks noChangeAspect="1"/>
          </p:cNvPicPr>
          <p:nvPr/>
        </p:nvPicPr>
        <p:blipFill>
          <a:blip r:embed="rId3" cstate="print"/>
          <a:stretch>
            <a:fillRect/>
          </a:stretch>
        </p:blipFill>
        <p:spPr>
          <a:xfrm>
            <a:off x="5143504" y="2000240"/>
            <a:ext cx="3241763" cy="414335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28"/>
            <a:ext cx="8229600" cy="1143000"/>
          </a:xfrm>
        </p:spPr>
        <p:txBody>
          <a:bodyPr/>
          <a:lstStyle/>
          <a:p>
            <a:pPr algn="ctr"/>
            <a:r>
              <a:rPr lang="en-US" dirty="0" smtClean="0"/>
              <a:t>The Original Knox Box</a:t>
            </a:r>
            <a:endParaRPr lang="en-US" dirty="0"/>
          </a:p>
        </p:txBody>
      </p:sp>
      <p:pic>
        <p:nvPicPr>
          <p:cNvPr id="4" name="Picture 3" descr="20191113_190959.jpg"/>
          <p:cNvPicPr>
            <a:picLocks noChangeAspect="1"/>
          </p:cNvPicPr>
          <p:nvPr/>
        </p:nvPicPr>
        <p:blipFill>
          <a:blip r:embed="rId2" cstate="print"/>
          <a:stretch>
            <a:fillRect/>
          </a:stretch>
        </p:blipFill>
        <p:spPr>
          <a:xfrm>
            <a:off x="2643174" y="2236860"/>
            <a:ext cx="3929090" cy="4335412"/>
          </a:xfrm>
          <a:prstGeom prst="rect">
            <a:avLst/>
          </a:prstGeom>
        </p:spPr>
      </p:pic>
      <p:sp>
        <p:nvSpPr>
          <p:cNvPr id="6" name="Content Placeholder 2"/>
          <p:cNvSpPr>
            <a:spLocks noGrp="1"/>
          </p:cNvSpPr>
          <p:nvPr>
            <p:ph idx="1"/>
          </p:nvPr>
        </p:nvSpPr>
        <p:spPr>
          <a:xfrm>
            <a:off x="457200" y="1643050"/>
            <a:ext cx="8229600" cy="2071702"/>
          </a:xfrm>
        </p:spPr>
        <p:txBody>
          <a:bodyPr>
            <a:normAutofit/>
          </a:bodyPr>
          <a:lstStyle/>
          <a:p>
            <a:r>
              <a:rPr lang="en-US" dirty="0" smtClean="0"/>
              <a:t>Original Knox Boxes were drawer-style with a small cam:</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67524"/>
          </a:xfrm>
        </p:spPr>
        <p:txBody>
          <a:bodyPr>
            <a:normAutofit/>
          </a:bodyPr>
          <a:lstStyle/>
          <a:p>
            <a:r>
              <a:rPr lang="en-US" dirty="0" smtClean="0"/>
              <a:t>The Knox 3200 Series</a:t>
            </a:r>
            <a:endParaRPr lang="en-US" dirty="0"/>
          </a:p>
        </p:txBody>
      </p:sp>
      <p:sp>
        <p:nvSpPr>
          <p:cNvPr id="3" name="Content Placeholder 2"/>
          <p:cNvSpPr>
            <a:spLocks noGrp="1"/>
          </p:cNvSpPr>
          <p:nvPr>
            <p:ph idx="1"/>
          </p:nvPr>
        </p:nvSpPr>
        <p:spPr>
          <a:xfrm>
            <a:off x="457200" y="1571612"/>
            <a:ext cx="8229600" cy="5000660"/>
          </a:xfrm>
        </p:spPr>
        <p:txBody>
          <a:bodyPr/>
          <a:lstStyle/>
          <a:p>
            <a:r>
              <a:rPr lang="en-US" dirty="0" smtClean="0"/>
              <a:t>The modern Knox 3200 is by far the most </a:t>
            </a:r>
            <a:r>
              <a:rPr lang="en-US" dirty="0" err="1" smtClean="0"/>
              <a:t>recognisable</a:t>
            </a:r>
            <a:r>
              <a:rPr lang="en-US" dirty="0" smtClean="0"/>
              <a:t> and deployed rapid entry system in the United States</a:t>
            </a:r>
          </a:p>
          <a:p>
            <a:endParaRPr lang="en-US" dirty="0" smtClean="0"/>
          </a:p>
          <a:p>
            <a:endParaRPr lang="en-US" dirty="0" smtClean="0"/>
          </a:p>
          <a:p>
            <a:endParaRPr lang="en-US" dirty="0" smtClean="0"/>
          </a:p>
          <a:p>
            <a:endParaRPr lang="en-US" dirty="0" smtClean="0"/>
          </a:p>
          <a:p>
            <a:pPr>
              <a:buNone/>
            </a:pPr>
            <a:endParaRPr lang="en-US" dirty="0" smtClean="0"/>
          </a:p>
          <a:p>
            <a:endParaRPr lang="en-US" dirty="0" smtClean="0"/>
          </a:p>
          <a:p>
            <a:endParaRPr lang="en-US" dirty="0"/>
          </a:p>
        </p:txBody>
      </p:sp>
      <p:pic>
        <p:nvPicPr>
          <p:cNvPr id="4" name="Picture 3" descr="3200 eLock.jpg"/>
          <p:cNvPicPr>
            <a:picLocks noChangeAspect="1"/>
          </p:cNvPicPr>
          <p:nvPr/>
        </p:nvPicPr>
        <p:blipFill>
          <a:blip r:embed="rId2" cstate="print"/>
          <a:stretch>
            <a:fillRect/>
          </a:stretch>
        </p:blipFill>
        <p:spPr>
          <a:xfrm>
            <a:off x="2000232" y="2714620"/>
            <a:ext cx="4639664" cy="357187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67524"/>
          </a:xfrm>
        </p:spPr>
        <p:txBody>
          <a:bodyPr>
            <a:normAutofit/>
          </a:bodyPr>
          <a:lstStyle/>
          <a:p>
            <a:r>
              <a:rPr lang="en-US" dirty="0" smtClean="0"/>
              <a:t>The Knox 3200 Series</a:t>
            </a:r>
            <a:endParaRPr lang="en-US" dirty="0"/>
          </a:p>
        </p:txBody>
      </p:sp>
      <p:sp>
        <p:nvSpPr>
          <p:cNvPr id="3" name="Content Placeholder 2"/>
          <p:cNvSpPr>
            <a:spLocks noGrp="1"/>
          </p:cNvSpPr>
          <p:nvPr>
            <p:ph idx="1"/>
          </p:nvPr>
        </p:nvSpPr>
        <p:spPr>
          <a:xfrm>
            <a:off x="457200" y="1571612"/>
            <a:ext cx="8229600" cy="5000660"/>
          </a:xfrm>
        </p:spPr>
        <p:txBody>
          <a:bodyPr/>
          <a:lstStyle/>
          <a:p>
            <a:r>
              <a:rPr lang="en-US" dirty="0" smtClean="0"/>
              <a:t>The 3200 series are formed from 16ga cold-rolled tubular steel and coated with “Knox coat”, a proprietary (and exceedingly effective) protective </a:t>
            </a:r>
            <a:r>
              <a:rPr lang="en-US" dirty="0" smtClean="0"/>
              <a:t>shell available in bronze, black, or </a:t>
            </a:r>
            <a:r>
              <a:rPr lang="en-US" dirty="0" err="1" smtClean="0"/>
              <a:t>aluminium</a:t>
            </a:r>
            <a:endParaRPr lang="en-US" dirty="0" smtClean="0"/>
          </a:p>
          <a:p>
            <a:endParaRPr lang="en-US" dirty="0"/>
          </a:p>
        </p:txBody>
      </p:sp>
      <p:pic>
        <p:nvPicPr>
          <p:cNvPr id="5" name="Picture 4" descr="3200 aluminum knox.jpg"/>
          <p:cNvPicPr>
            <a:picLocks noChangeAspect="1"/>
          </p:cNvPicPr>
          <p:nvPr/>
        </p:nvPicPr>
        <p:blipFill>
          <a:blip r:embed="rId2"/>
          <a:stretch>
            <a:fillRect/>
          </a:stretch>
        </p:blipFill>
        <p:spPr>
          <a:xfrm>
            <a:off x="3357554" y="3643314"/>
            <a:ext cx="2857520" cy="2136704"/>
          </a:xfrm>
          <a:prstGeom prst="rect">
            <a:avLst/>
          </a:prstGeom>
        </p:spPr>
      </p:pic>
      <p:pic>
        <p:nvPicPr>
          <p:cNvPr id="6" name="Picture 5" descr="3200 lift-off bronze - ebay.jpg"/>
          <p:cNvPicPr>
            <a:picLocks noChangeAspect="1"/>
          </p:cNvPicPr>
          <p:nvPr/>
        </p:nvPicPr>
        <p:blipFill>
          <a:blip r:embed="rId3" cstate="print"/>
          <a:stretch>
            <a:fillRect/>
          </a:stretch>
        </p:blipFill>
        <p:spPr>
          <a:xfrm>
            <a:off x="6429388" y="3571876"/>
            <a:ext cx="2162428" cy="2714620"/>
          </a:xfrm>
          <a:prstGeom prst="rect">
            <a:avLst/>
          </a:prstGeom>
        </p:spPr>
      </p:pic>
      <p:pic>
        <p:nvPicPr>
          <p:cNvPr id="7" name="Picture 6" descr="3200 black.jpg"/>
          <p:cNvPicPr>
            <a:picLocks noChangeAspect="1"/>
          </p:cNvPicPr>
          <p:nvPr/>
        </p:nvPicPr>
        <p:blipFill>
          <a:blip r:embed="rId4" cstate="print"/>
          <a:stretch>
            <a:fillRect/>
          </a:stretch>
        </p:blipFill>
        <p:spPr>
          <a:xfrm>
            <a:off x="428596" y="3643314"/>
            <a:ext cx="2665744" cy="207167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7166"/>
            <a:ext cx="8229600" cy="1143000"/>
          </a:xfrm>
        </p:spPr>
        <p:txBody>
          <a:bodyPr>
            <a:normAutofit/>
          </a:bodyPr>
          <a:lstStyle/>
          <a:p>
            <a:r>
              <a:rPr lang="en-US" dirty="0" smtClean="0"/>
              <a:t>I Cam, I Saw</a:t>
            </a:r>
            <a:endParaRPr lang="en-US" dirty="0"/>
          </a:p>
        </p:txBody>
      </p:sp>
      <p:sp>
        <p:nvSpPr>
          <p:cNvPr id="3" name="Content Placeholder 2"/>
          <p:cNvSpPr>
            <a:spLocks noGrp="1"/>
          </p:cNvSpPr>
          <p:nvPr>
            <p:ph idx="1"/>
          </p:nvPr>
        </p:nvSpPr>
        <p:spPr>
          <a:xfrm>
            <a:off x="457200" y="1643050"/>
            <a:ext cx="8229600" cy="4681550"/>
          </a:xfrm>
        </p:spPr>
        <p:txBody>
          <a:bodyPr>
            <a:normAutofit/>
          </a:bodyPr>
          <a:lstStyle/>
          <a:p>
            <a:r>
              <a:rPr lang="en-US" dirty="0" smtClean="0"/>
              <a:t>Original Knox Boxes were drawer-style with a </a:t>
            </a:r>
            <a:r>
              <a:rPr lang="en-US" dirty="0" smtClean="0"/>
              <a:t>smaller cam, but the 3200 introduced a larger cam for additional security</a:t>
            </a:r>
          </a:p>
          <a:p>
            <a:r>
              <a:rPr lang="en-US" dirty="0" smtClean="0"/>
              <a:t>Subsequent </a:t>
            </a:r>
            <a:r>
              <a:rPr lang="en-US" dirty="0" err="1" smtClean="0"/>
              <a:t>Medeco</a:t>
            </a:r>
            <a:r>
              <a:rPr lang="en-US" dirty="0" smtClean="0"/>
              <a:t> cam locks feature a larger tail to accommodate the greater torque required to operate the larger cam</a:t>
            </a:r>
          </a:p>
        </p:txBody>
      </p:sp>
      <p:pic>
        <p:nvPicPr>
          <p:cNvPr id="5" name="Picture 4" descr="3200 cam.jpg"/>
          <p:cNvPicPr>
            <a:picLocks noChangeAspect="1"/>
          </p:cNvPicPr>
          <p:nvPr/>
        </p:nvPicPr>
        <p:blipFill>
          <a:blip r:embed="rId2" cstate="print"/>
          <a:stretch>
            <a:fillRect/>
          </a:stretch>
        </p:blipFill>
        <p:spPr>
          <a:xfrm>
            <a:off x="3857620" y="3929066"/>
            <a:ext cx="3298922" cy="271464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7166"/>
            <a:ext cx="8229600" cy="1143000"/>
          </a:xfrm>
        </p:spPr>
        <p:txBody>
          <a:bodyPr>
            <a:normAutofit/>
          </a:bodyPr>
          <a:lstStyle/>
          <a:p>
            <a:r>
              <a:rPr lang="en-US" dirty="0" smtClean="0"/>
              <a:t>3...2...1... Lift-Off</a:t>
            </a:r>
            <a:endParaRPr lang="en-US" dirty="0"/>
          </a:p>
        </p:txBody>
      </p:sp>
      <p:sp>
        <p:nvSpPr>
          <p:cNvPr id="3" name="Content Placeholder 2"/>
          <p:cNvSpPr>
            <a:spLocks noGrp="1"/>
          </p:cNvSpPr>
          <p:nvPr>
            <p:ph idx="1"/>
          </p:nvPr>
        </p:nvSpPr>
        <p:spPr>
          <a:xfrm>
            <a:off x="457200" y="1643050"/>
            <a:ext cx="8229600" cy="4681550"/>
          </a:xfrm>
        </p:spPr>
        <p:txBody>
          <a:bodyPr>
            <a:normAutofit/>
          </a:bodyPr>
          <a:lstStyle/>
          <a:p>
            <a:r>
              <a:rPr lang="en-US" dirty="0" smtClean="0"/>
              <a:t>Eventually the 3200 series was introduced with a lift-off lid, attached by a chain to the interior</a:t>
            </a:r>
          </a:p>
        </p:txBody>
      </p:sp>
      <p:pic>
        <p:nvPicPr>
          <p:cNvPr id="4" name="Picture 3" descr="3200 lift-off black.jpg"/>
          <p:cNvPicPr>
            <a:picLocks noChangeAspect="1"/>
          </p:cNvPicPr>
          <p:nvPr/>
        </p:nvPicPr>
        <p:blipFill>
          <a:blip r:embed="rId2" cstate="print"/>
          <a:stretch>
            <a:fillRect/>
          </a:stretch>
        </p:blipFill>
        <p:spPr>
          <a:xfrm>
            <a:off x="1649278" y="2643182"/>
            <a:ext cx="5280176" cy="3819183"/>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265</TotalTime>
  <Words>1077</Words>
  <Application>Microsoft Office PowerPoint</Application>
  <PresentationFormat>On-screen Show (4:3)</PresentationFormat>
  <Paragraphs>203</Paragraphs>
  <Slides>43</Slides>
  <Notes>0</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Flow</vt:lpstr>
      <vt:lpstr>The Knox Box:</vt:lpstr>
      <vt:lpstr>What is a “Knox Box”?</vt:lpstr>
      <vt:lpstr>Forged from Fire</vt:lpstr>
      <vt:lpstr>From John Wayne to Sky Harbor</vt:lpstr>
      <vt:lpstr>The Original Knox Box</vt:lpstr>
      <vt:lpstr>The Knox 3200 Series</vt:lpstr>
      <vt:lpstr>The Knox 3200 Series</vt:lpstr>
      <vt:lpstr>I Cam, I Saw</vt:lpstr>
      <vt:lpstr>3...2...1... Lift-Off</vt:lpstr>
      <vt:lpstr>Unhinged</vt:lpstr>
      <vt:lpstr>The Power of Dissuasion </vt:lpstr>
      <vt:lpstr>The Knox 4400 Series</vt:lpstr>
      <vt:lpstr>The Knox 4400 Series</vt:lpstr>
      <vt:lpstr>The Knox 4400 Series</vt:lpstr>
      <vt:lpstr>The Knox 4400 Series</vt:lpstr>
      <vt:lpstr>The Knox 4400 Series</vt:lpstr>
      <vt:lpstr>The Knox 1650 Series</vt:lpstr>
      <vt:lpstr>The Knox Home Box</vt:lpstr>
      <vt:lpstr>Jurisdiction</vt:lpstr>
      <vt:lpstr>Tech Locks</vt:lpstr>
      <vt:lpstr>Knox and Medeco</vt:lpstr>
      <vt:lpstr>Knox and Medeco</vt:lpstr>
      <vt:lpstr>The Knox eLock</vt:lpstr>
      <vt:lpstr>The Knox eLock Core</vt:lpstr>
      <vt:lpstr>The Knox eKey</vt:lpstr>
      <vt:lpstr>Knox Key Control Systems</vt:lpstr>
      <vt:lpstr>Knox Key Control Systems</vt:lpstr>
      <vt:lpstr>Knox Key Control Systems</vt:lpstr>
      <vt:lpstr>Knox Key Control Systems</vt:lpstr>
      <vt:lpstr>Knox Key Control Systems</vt:lpstr>
      <vt:lpstr>Knox Key Control Systems</vt:lpstr>
      <vt:lpstr>Knox Key Control Systems</vt:lpstr>
      <vt:lpstr>Knox Key Control Systems</vt:lpstr>
      <vt:lpstr>Knox Document Storage</vt:lpstr>
      <vt:lpstr>Knox Document Storage</vt:lpstr>
      <vt:lpstr>Power Up</vt:lpstr>
      <vt:lpstr>Knox Padlocks</vt:lpstr>
      <vt:lpstr>Knox MedVaults</vt:lpstr>
      <vt:lpstr>Knox MedVaults</vt:lpstr>
      <vt:lpstr>Knox MedVaults</vt:lpstr>
      <vt:lpstr>Knox Narcotics Safes</vt:lpstr>
      <vt:lpstr>Rapid Access Competitors</vt:lpstr>
      <vt:lpstr>Rapid Access Competitors</vt:lpstr>
    </vt:vector>
  </TitlesOfParts>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Knox Box:</dc:title>
  <dc:creator>.</dc:creator>
  <cp:lastModifiedBy>.</cp:lastModifiedBy>
  <cp:revision>9</cp:revision>
  <dcterms:created xsi:type="dcterms:W3CDTF">2025-08-08T17:08:38Z</dcterms:created>
  <dcterms:modified xsi:type="dcterms:W3CDTF">2025-08-08T21:34:18Z</dcterms:modified>
</cp:coreProperties>
</file>